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handoutMasterIdLst>
    <p:handoutMasterId r:id="rId19"/>
  </p:handoutMasterIdLst>
  <p:sldIdLst>
    <p:sldId id="256" r:id="rId2"/>
    <p:sldId id="263" r:id="rId3"/>
    <p:sldId id="264" r:id="rId4"/>
    <p:sldId id="278" r:id="rId5"/>
    <p:sldId id="275" r:id="rId6"/>
    <p:sldId id="284" r:id="rId7"/>
    <p:sldId id="277" r:id="rId8"/>
    <p:sldId id="280" r:id="rId9"/>
    <p:sldId id="276" r:id="rId10"/>
    <p:sldId id="285" r:id="rId11"/>
    <p:sldId id="282" r:id="rId12"/>
    <p:sldId id="283" r:id="rId13"/>
    <p:sldId id="279" r:id="rId14"/>
    <p:sldId id="281" r:id="rId15"/>
    <p:sldId id="287" r:id="rId16"/>
    <p:sldId id="265"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é Willemse" initials="RW" lastIdx="5" clrIdx="0">
    <p:extLst>
      <p:ext uri="{19B8F6BF-5375-455C-9EA6-DF929625EA0E}">
        <p15:presenceInfo xmlns:p15="http://schemas.microsoft.com/office/powerpoint/2012/main" userId="S-1-5-21-929308491-4036736592-2619798695-1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000" autoAdjust="0"/>
  </p:normalViewPr>
  <p:slideViewPr>
    <p:cSldViewPr snapToGrid="0">
      <p:cViewPr varScale="1">
        <p:scale>
          <a:sx n="75" d="100"/>
          <a:sy n="75" d="100"/>
        </p:scale>
        <p:origin x="974"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D70B83A-3211-47BC-B97D-D086C0494A2E}" type="datetimeFigureOut">
              <a:rPr lang="nl-NL" smtClean="0"/>
              <a:t>16-6-2023</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4BC1ADF-1E55-4445-9526-F9A1898AD352}" type="slidenum">
              <a:rPr lang="nl-NL" smtClean="0"/>
              <a:t>‹nr.›</a:t>
            </a:fld>
            <a:endParaRPr lang="nl-NL"/>
          </a:p>
        </p:txBody>
      </p:sp>
    </p:spTree>
    <p:extLst>
      <p:ext uri="{BB962C8B-B14F-4D97-AF65-F5344CB8AC3E}">
        <p14:creationId xmlns:p14="http://schemas.microsoft.com/office/powerpoint/2010/main" val="230798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DDA264-FB94-4A4E-BF64-9C5D44EC4DCD}" type="datetimeFigureOut">
              <a:rPr lang="nl-NL" smtClean="0"/>
              <a:t>16-6-2023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75EFE71-9191-4BE3-A4EC-B33A16158B3D}" type="slidenum">
              <a:rPr lang="nl-NL" smtClean="0"/>
              <a:t>‹nr.›</a:t>
            </a:fld>
            <a:endParaRPr lang="nl-NL"/>
          </a:p>
        </p:txBody>
      </p:sp>
    </p:spTree>
    <p:extLst>
      <p:ext uri="{BB962C8B-B14F-4D97-AF65-F5344CB8AC3E}">
        <p14:creationId xmlns:p14="http://schemas.microsoft.com/office/powerpoint/2010/main" val="410110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75EFE71-9191-4BE3-A4EC-B33A16158B3D}" type="slidenum">
              <a:rPr lang="nl-NL" smtClean="0"/>
              <a:t>5</a:t>
            </a:fld>
            <a:endParaRPr lang="nl-NL"/>
          </a:p>
        </p:txBody>
      </p:sp>
    </p:spTree>
    <p:extLst>
      <p:ext uri="{BB962C8B-B14F-4D97-AF65-F5344CB8AC3E}">
        <p14:creationId xmlns:p14="http://schemas.microsoft.com/office/powerpoint/2010/main" val="172726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376822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307939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068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427715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8957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160818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2195293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44140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90406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E165484-C4A5-41EC-885B-095737316B37}" type="datetimeFigureOut">
              <a:rPr lang="nl-NL" smtClean="0"/>
              <a:t>16-6-2023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6788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E165484-C4A5-41EC-885B-095737316B37}" type="datetimeFigureOut">
              <a:rPr lang="nl-NL" smtClean="0"/>
              <a:t>16-6-2023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241320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E165484-C4A5-41EC-885B-095737316B37}" type="datetimeFigureOut">
              <a:rPr lang="nl-NL" smtClean="0"/>
              <a:t>16-6-2023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56563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0E165484-C4A5-41EC-885B-095737316B37}" type="datetimeFigureOut">
              <a:rPr lang="nl-NL" smtClean="0"/>
              <a:t>16-6-2023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117060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65484-C4A5-41EC-885B-095737316B37}" type="datetimeFigureOut">
              <a:rPr lang="nl-NL" smtClean="0"/>
              <a:t>16-6-2023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395522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E165484-C4A5-41EC-885B-095737316B37}" type="datetimeFigureOut">
              <a:rPr lang="nl-NL" smtClean="0"/>
              <a:t>16-6-2023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6E9D5DA-3DB3-4D2B-9A09-AA46E7FF3FCD}" type="slidenum">
              <a:rPr lang="nl-NL" smtClean="0"/>
              <a:t>‹nr.›</a:t>
            </a:fld>
            <a:endParaRPr lang="nl-NL"/>
          </a:p>
        </p:txBody>
      </p:sp>
    </p:spTree>
    <p:extLst>
      <p:ext uri="{BB962C8B-B14F-4D97-AF65-F5344CB8AC3E}">
        <p14:creationId xmlns:p14="http://schemas.microsoft.com/office/powerpoint/2010/main" val="114080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6E9D5DA-3DB3-4D2B-9A09-AA46E7FF3FCD}" type="slidenum">
              <a:rPr lang="nl-NL" smtClean="0"/>
              <a:t>‹nr.›</a:t>
            </a:fld>
            <a:endParaRPr lang="nl-NL"/>
          </a:p>
        </p:txBody>
      </p:sp>
      <p:sp>
        <p:nvSpPr>
          <p:cNvPr id="5" name="Date Placeholder 4"/>
          <p:cNvSpPr>
            <a:spLocks noGrp="1"/>
          </p:cNvSpPr>
          <p:nvPr>
            <p:ph type="dt" sz="half" idx="10"/>
          </p:nvPr>
        </p:nvSpPr>
        <p:spPr/>
        <p:txBody>
          <a:bodyPr/>
          <a:lstStyle/>
          <a:p>
            <a:fld id="{0E165484-C4A5-41EC-885B-095737316B37}" type="datetimeFigureOut">
              <a:rPr lang="nl-NL" smtClean="0"/>
              <a:t>16-6-2023</a:t>
            </a:fld>
            <a:endParaRPr lang="nl-NL"/>
          </a:p>
        </p:txBody>
      </p:sp>
    </p:spTree>
    <p:extLst>
      <p:ext uri="{BB962C8B-B14F-4D97-AF65-F5344CB8AC3E}">
        <p14:creationId xmlns:p14="http://schemas.microsoft.com/office/powerpoint/2010/main" val="378819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165484-C4A5-41EC-885B-095737316B37}" type="datetimeFigureOut">
              <a:rPr lang="nl-NL" smtClean="0"/>
              <a:t>16-6-2023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E9D5DA-3DB3-4D2B-9A09-AA46E7FF3FCD}" type="slidenum">
              <a:rPr lang="nl-NL" smtClean="0"/>
              <a:t>‹nr.›</a:t>
            </a:fld>
            <a:endParaRPr lang="nl-NL"/>
          </a:p>
        </p:txBody>
      </p:sp>
    </p:spTree>
    <p:extLst>
      <p:ext uri="{BB962C8B-B14F-4D97-AF65-F5344CB8AC3E}">
        <p14:creationId xmlns:p14="http://schemas.microsoft.com/office/powerpoint/2010/main" val="28903991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Users\g.niland.DESTERRENKIJKER\AppData\Local\Microsoft\Windows\Temporary Internet Files\Content.Outlook\X2MU2XYA\STERRENKIJKER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4991" y="301294"/>
            <a:ext cx="4520267" cy="4100018"/>
          </a:xfrm>
          <a:prstGeom prst="rect">
            <a:avLst/>
          </a:prstGeom>
          <a:noFill/>
          <a:ln>
            <a:noFill/>
          </a:ln>
        </p:spPr>
      </p:pic>
      <p:sp>
        <p:nvSpPr>
          <p:cNvPr id="2" name="Tekstvak 1">
            <a:extLst>
              <a:ext uri="{FF2B5EF4-FFF2-40B4-BE49-F238E27FC236}">
                <a16:creationId xmlns:a16="http://schemas.microsoft.com/office/drawing/2014/main" id="{A698ECB2-9411-451C-BDCD-C5609E7AE3EE}"/>
              </a:ext>
            </a:extLst>
          </p:cNvPr>
          <p:cNvSpPr txBox="1"/>
          <p:nvPr/>
        </p:nvSpPr>
        <p:spPr>
          <a:xfrm>
            <a:off x="2290612" y="4791456"/>
            <a:ext cx="6669024" cy="1200329"/>
          </a:xfrm>
          <a:prstGeom prst="rect">
            <a:avLst/>
          </a:prstGeom>
          <a:noFill/>
        </p:spPr>
        <p:txBody>
          <a:bodyPr wrap="square" rtlCol="0">
            <a:spAutoFit/>
          </a:bodyPr>
          <a:lstStyle/>
          <a:p>
            <a:r>
              <a:rPr lang="nl-NL" b="1" dirty="0">
                <a:solidFill>
                  <a:srgbClr val="FFC000"/>
                </a:solidFill>
              </a:rPr>
              <a:t>Locatie Oss</a:t>
            </a:r>
            <a:r>
              <a:rPr lang="nl-NL" dirty="0">
                <a:solidFill>
                  <a:srgbClr val="FFC000"/>
                </a:solidFill>
              </a:rPr>
              <a:t>								</a:t>
            </a:r>
            <a:r>
              <a:rPr lang="nl-NL" b="1" dirty="0">
                <a:solidFill>
                  <a:srgbClr val="FFC000"/>
                </a:solidFill>
              </a:rPr>
              <a:t>Locatie Uden</a:t>
            </a:r>
            <a:br>
              <a:rPr lang="nl-NL" dirty="0">
                <a:solidFill>
                  <a:srgbClr val="FFC000"/>
                </a:solidFill>
              </a:rPr>
            </a:br>
            <a:r>
              <a:rPr lang="nl-NL" dirty="0">
                <a:solidFill>
                  <a:schemeClr val="tx1">
                    <a:lumMod val="50000"/>
                    <a:lumOff val="50000"/>
                  </a:schemeClr>
                </a:solidFill>
              </a:rPr>
              <a:t>Marius de </a:t>
            </a:r>
            <a:r>
              <a:rPr lang="nl-NL" dirty="0" err="1">
                <a:solidFill>
                  <a:schemeClr val="tx1">
                    <a:lumMod val="50000"/>
                    <a:lumOff val="50000"/>
                  </a:schemeClr>
                </a:solidFill>
              </a:rPr>
              <a:t>Langenstraat</a:t>
            </a:r>
            <a:r>
              <a:rPr lang="nl-NL" dirty="0">
                <a:solidFill>
                  <a:schemeClr val="tx1">
                    <a:lumMod val="50000"/>
                    <a:lumOff val="50000"/>
                  </a:schemeClr>
                </a:solidFill>
              </a:rPr>
              <a:t> 4					Aldetiendstraat 17</a:t>
            </a:r>
            <a:br>
              <a:rPr lang="nl-NL" dirty="0">
                <a:solidFill>
                  <a:schemeClr val="tx1">
                    <a:lumMod val="50000"/>
                    <a:lumOff val="50000"/>
                  </a:schemeClr>
                </a:solidFill>
              </a:rPr>
            </a:br>
            <a:r>
              <a:rPr lang="nl-NL" dirty="0">
                <a:solidFill>
                  <a:schemeClr val="tx1">
                    <a:lumMod val="50000"/>
                    <a:lumOff val="50000"/>
                  </a:schemeClr>
                </a:solidFill>
              </a:rPr>
              <a:t>5348 AK Oss								5402 ZC Uden</a:t>
            </a:r>
            <a:br>
              <a:rPr lang="nl-NL" dirty="0">
                <a:solidFill>
                  <a:schemeClr val="tx1">
                    <a:lumMod val="50000"/>
                    <a:lumOff val="50000"/>
                  </a:schemeClr>
                </a:solidFill>
              </a:rPr>
            </a:br>
            <a:r>
              <a:rPr lang="nl-NL" dirty="0">
                <a:solidFill>
                  <a:schemeClr val="tx1">
                    <a:lumMod val="50000"/>
                    <a:lumOff val="50000"/>
                  </a:schemeClr>
                </a:solidFill>
              </a:rPr>
              <a:t>0412-655042								0413-270040</a:t>
            </a:r>
          </a:p>
        </p:txBody>
      </p:sp>
    </p:spTree>
    <p:extLst>
      <p:ext uri="{BB962C8B-B14F-4D97-AF65-F5344CB8AC3E}">
        <p14:creationId xmlns:p14="http://schemas.microsoft.com/office/powerpoint/2010/main" val="410804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87BEA-3362-4C09-8D3B-2BD29F5D955D}"/>
              </a:ext>
            </a:extLst>
          </p:cNvPr>
          <p:cNvSpPr>
            <a:spLocks noGrp="1"/>
          </p:cNvSpPr>
          <p:nvPr>
            <p:ph type="title"/>
          </p:nvPr>
        </p:nvSpPr>
        <p:spPr/>
        <p:txBody>
          <a:bodyPr/>
          <a:lstStyle/>
          <a:p>
            <a:r>
              <a:rPr lang="nl-NL" dirty="0">
                <a:solidFill>
                  <a:srgbClr val="FFC000"/>
                </a:solidFill>
              </a:rPr>
              <a:t>Groepsvorming op de Sterrenkijker</a:t>
            </a:r>
          </a:p>
        </p:txBody>
      </p:sp>
      <p:sp>
        <p:nvSpPr>
          <p:cNvPr id="3" name="Tijdelijke aanduiding voor inhoud 2">
            <a:extLst>
              <a:ext uri="{FF2B5EF4-FFF2-40B4-BE49-F238E27FC236}">
                <a16:creationId xmlns:a16="http://schemas.microsoft.com/office/drawing/2014/main" id="{0347C6FE-D75F-41DC-A46E-80A34D7386AB}"/>
              </a:ext>
            </a:extLst>
          </p:cNvPr>
          <p:cNvSpPr>
            <a:spLocks noGrp="1"/>
          </p:cNvSpPr>
          <p:nvPr>
            <p:ph idx="1"/>
          </p:nvPr>
        </p:nvSpPr>
        <p:spPr>
          <a:xfrm>
            <a:off x="677334" y="1484027"/>
            <a:ext cx="8596668" cy="4557336"/>
          </a:xfrm>
        </p:spPr>
        <p:txBody>
          <a:bodyPr>
            <a:normAutofit/>
          </a:bodyPr>
          <a:lstStyle/>
          <a:p>
            <a:r>
              <a:rPr lang="nl-NL" dirty="0">
                <a:solidFill>
                  <a:schemeClr val="tx1">
                    <a:lumMod val="50000"/>
                    <a:lumOff val="50000"/>
                  </a:schemeClr>
                </a:solidFill>
              </a:rPr>
              <a:t>Belangrijk onderdeel binnen ons onderwijsprogramma</a:t>
            </a:r>
          </a:p>
          <a:p>
            <a:r>
              <a:rPr lang="nl-NL" dirty="0">
                <a:solidFill>
                  <a:schemeClr val="tx1">
                    <a:lumMod val="50000"/>
                    <a:lumOff val="50000"/>
                  </a:schemeClr>
                </a:solidFill>
              </a:rPr>
              <a:t>Groepsvorming loopt via de volgende fases:</a:t>
            </a:r>
          </a:p>
          <a:p>
            <a:pPr lvl="1"/>
            <a:r>
              <a:rPr lang="nl-NL" dirty="0">
                <a:solidFill>
                  <a:schemeClr val="tx1">
                    <a:lumMod val="50000"/>
                    <a:lumOff val="50000"/>
                  </a:schemeClr>
                </a:solidFill>
              </a:rPr>
              <a:t>Vormfase</a:t>
            </a:r>
          </a:p>
          <a:p>
            <a:pPr lvl="1"/>
            <a:r>
              <a:rPr lang="nl-NL" dirty="0">
                <a:solidFill>
                  <a:schemeClr val="tx1">
                    <a:lumMod val="50000"/>
                    <a:lumOff val="50000"/>
                  </a:schemeClr>
                </a:solidFill>
              </a:rPr>
              <a:t>Stormfase                   *normfase naar voren halen</a:t>
            </a:r>
          </a:p>
          <a:p>
            <a:pPr lvl="1"/>
            <a:r>
              <a:rPr lang="nl-NL" dirty="0">
                <a:solidFill>
                  <a:schemeClr val="tx1">
                    <a:lumMod val="50000"/>
                    <a:lumOff val="50000"/>
                  </a:schemeClr>
                </a:solidFill>
              </a:rPr>
              <a:t>Normfase</a:t>
            </a:r>
          </a:p>
          <a:p>
            <a:pPr lvl="1"/>
            <a:r>
              <a:rPr lang="nl-NL" dirty="0">
                <a:solidFill>
                  <a:schemeClr val="tx1">
                    <a:lumMod val="50000"/>
                    <a:lumOff val="50000"/>
                  </a:schemeClr>
                </a:solidFill>
              </a:rPr>
              <a:t>Prestatiefase</a:t>
            </a:r>
          </a:p>
          <a:p>
            <a:pPr lvl="1"/>
            <a:r>
              <a:rPr lang="nl-NL" dirty="0">
                <a:solidFill>
                  <a:schemeClr val="tx1">
                    <a:lumMod val="50000"/>
                    <a:lumOff val="50000"/>
                  </a:schemeClr>
                </a:solidFill>
              </a:rPr>
              <a:t>Afscheidsfase</a:t>
            </a:r>
          </a:p>
          <a:p>
            <a:endParaRPr lang="nl-NL" dirty="0">
              <a:solidFill>
                <a:schemeClr val="tx1">
                  <a:lumMod val="50000"/>
                  <a:lumOff val="50000"/>
                </a:schemeClr>
              </a:solidFill>
            </a:endParaRPr>
          </a:p>
          <a:p>
            <a:r>
              <a:rPr lang="nl-NL" dirty="0">
                <a:solidFill>
                  <a:schemeClr val="tx1">
                    <a:lumMod val="50000"/>
                    <a:lumOff val="50000"/>
                  </a:schemeClr>
                </a:solidFill>
              </a:rPr>
              <a:t>STER-weken: na elke vakantie aandacht voor groepsvorming en de grondwet.</a:t>
            </a:r>
          </a:p>
          <a:p>
            <a:r>
              <a:rPr lang="nl-NL" dirty="0">
                <a:solidFill>
                  <a:schemeClr val="tx1">
                    <a:lumMod val="50000"/>
                    <a:lumOff val="50000"/>
                  </a:schemeClr>
                </a:solidFill>
              </a:rPr>
              <a:t>Groepsvorming gekoppeld aan de Vreedzame School </a:t>
            </a:r>
          </a:p>
        </p:txBody>
      </p:sp>
      <p:sp>
        <p:nvSpPr>
          <p:cNvPr id="4" name="Boog 3"/>
          <p:cNvSpPr/>
          <p:nvPr/>
        </p:nvSpPr>
        <p:spPr>
          <a:xfrm>
            <a:off x="2130074" y="2804827"/>
            <a:ext cx="763028" cy="418058"/>
          </a:xfrm>
          <a:prstGeom prst="arc">
            <a:avLst>
              <a:gd name="adj1" fmla="val 16200000"/>
              <a:gd name="adj2" fmla="val 5070461"/>
            </a:avLst>
          </a:prstGeom>
          <a:ln w="25400" cmpd="sng"/>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b="1" dirty="0"/>
          </a:p>
        </p:txBody>
      </p:sp>
      <p:pic>
        <p:nvPicPr>
          <p:cNvPr id="5" name="Picture 2" descr="GROEPSVORMING🤗🤩"/>
          <p:cNvPicPr>
            <a:picLocks noChangeAspect="1" noChangeArrowheads="1"/>
          </p:cNvPicPr>
          <p:nvPr/>
        </p:nvPicPr>
        <p:blipFill rotWithShape="1">
          <a:blip r:embed="rId2">
            <a:extLst>
              <a:ext uri="{28A0092B-C50C-407E-A947-70E740481C1C}">
                <a14:useLocalDpi xmlns:a14="http://schemas.microsoft.com/office/drawing/2010/main" val="0"/>
              </a:ext>
            </a:extLst>
          </a:blip>
          <a:srcRect t="17172"/>
          <a:stretch/>
        </p:blipFill>
        <p:spPr bwMode="auto">
          <a:xfrm>
            <a:off x="6828538" y="2195144"/>
            <a:ext cx="3898204" cy="205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ABCD-Model</a:t>
            </a:r>
          </a:p>
        </p:txBody>
      </p:sp>
      <p:graphicFrame>
        <p:nvGraphicFramePr>
          <p:cNvPr id="5" name="Tabel 4"/>
          <p:cNvGraphicFramePr>
            <a:graphicFrameLocks noGrp="1"/>
          </p:cNvGraphicFramePr>
          <p:nvPr>
            <p:extLst>
              <p:ext uri="{D42A27DB-BD31-4B8C-83A1-F6EECF244321}">
                <p14:modId xmlns:p14="http://schemas.microsoft.com/office/powerpoint/2010/main" val="2061074310"/>
              </p:ext>
            </p:extLst>
          </p:nvPr>
        </p:nvGraphicFramePr>
        <p:xfrm>
          <a:off x="315223" y="1650176"/>
          <a:ext cx="10518722" cy="4951549"/>
        </p:xfrm>
        <a:graphic>
          <a:graphicData uri="http://schemas.openxmlformats.org/drawingml/2006/table">
            <a:tbl>
              <a:tblPr firstRow="1" bandRow="1">
                <a:tableStyleId>{BC89EF96-8CEA-46FF-86C4-4CE0E7609802}</a:tableStyleId>
              </a:tblPr>
              <a:tblGrid>
                <a:gridCol w="623529">
                  <a:extLst>
                    <a:ext uri="{9D8B030D-6E8A-4147-A177-3AD203B41FA5}">
                      <a16:colId xmlns:a16="http://schemas.microsoft.com/office/drawing/2014/main" val="2196920792"/>
                    </a:ext>
                  </a:extLst>
                </a:gridCol>
                <a:gridCol w="2847957">
                  <a:extLst>
                    <a:ext uri="{9D8B030D-6E8A-4147-A177-3AD203B41FA5}">
                      <a16:colId xmlns:a16="http://schemas.microsoft.com/office/drawing/2014/main" val="709254306"/>
                    </a:ext>
                  </a:extLst>
                </a:gridCol>
                <a:gridCol w="3523618">
                  <a:extLst>
                    <a:ext uri="{9D8B030D-6E8A-4147-A177-3AD203B41FA5}">
                      <a16:colId xmlns:a16="http://schemas.microsoft.com/office/drawing/2014/main" val="1954206762"/>
                    </a:ext>
                  </a:extLst>
                </a:gridCol>
                <a:gridCol w="3523618">
                  <a:extLst>
                    <a:ext uri="{9D8B030D-6E8A-4147-A177-3AD203B41FA5}">
                      <a16:colId xmlns:a16="http://schemas.microsoft.com/office/drawing/2014/main" val="1405767398"/>
                    </a:ext>
                  </a:extLst>
                </a:gridCol>
              </a:tblGrid>
              <a:tr h="571500">
                <a:tc>
                  <a:txBody>
                    <a:bodyPr/>
                    <a:lstStyle/>
                    <a:p>
                      <a:r>
                        <a:rPr lang="nl-NL" sz="4400" b="1" dirty="0">
                          <a:solidFill>
                            <a:srgbClr val="00B050"/>
                          </a:solidFill>
                        </a:rPr>
                        <a:t>0</a:t>
                      </a:r>
                    </a:p>
                  </a:txBody>
                  <a:tcPr>
                    <a:solidFill>
                      <a:schemeClr val="accent1">
                        <a:lumMod val="20000"/>
                        <a:lumOff val="80000"/>
                      </a:schemeClr>
                    </a:solidFill>
                  </a:tcPr>
                </a:tc>
                <a:tc>
                  <a:txBody>
                    <a:bodyPr/>
                    <a:lstStyle/>
                    <a:p>
                      <a:r>
                        <a:rPr lang="nl-NL" b="0" u="sng" dirty="0">
                          <a:solidFill>
                            <a:schemeClr val="tx1">
                              <a:lumMod val="50000"/>
                              <a:lumOff val="50000"/>
                            </a:schemeClr>
                          </a:solidFill>
                        </a:rPr>
                        <a:t>Assertief gedrag: </a:t>
                      </a:r>
                      <a:r>
                        <a:rPr lang="nl-NL" b="0" u="none" dirty="0">
                          <a:solidFill>
                            <a:schemeClr val="tx1">
                              <a:lumMod val="50000"/>
                              <a:lumOff val="50000"/>
                            </a:schemeClr>
                          </a:solidFill>
                        </a:rPr>
                        <a:t>G</a:t>
                      </a:r>
                      <a:r>
                        <a:rPr lang="nl-NL" b="0" dirty="0">
                          <a:solidFill>
                            <a:schemeClr val="tx1">
                              <a:lumMod val="50000"/>
                              <a:lumOff val="50000"/>
                            </a:schemeClr>
                          </a:solidFill>
                        </a:rPr>
                        <a:t>ezond contact, afwisseling praten en luisteren</a:t>
                      </a:r>
                    </a:p>
                  </a:txBody>
                  <a:tcPr>
                    <a:solidFill>
                      <a:schemeClr val="accent1">
                        <a:lumMod val="20000"/>
                        <a:lumOff val="80000"/>
                      </a:schemeClr>
                    </a:solidFill>
                  </a:tcPr>
                </a:tc>
                <a:tc>
                  <a:txBody>
                    <a:bodyPr/>
                    <a:lstStyle/>
                    <a:p>
                      <a:pPr marL="0" indent="0">
                        <a:buFontTx/>
                        <a:buNone/>
                      </a:pPr>
                      <a:r>
                        <a:rPr lang="nl-NL" b="0" u="sng" baseline="0" dirty="0">
                          <a:solidFill>
                            <a:schemeClr val="tx1">
                              <a:lumMod val="50000"/>
                              <a:lumOff val="50000"/>
                            </a:schemeClr>
                          </a:solidFill>
                        </a:rPr>
                        <a:t>Sub assertief: </a:t>
                      </a:r>
                      <a:r>
                        <a:rPr lang="nl-NL" b="0" baseline="0" dirty="0">
                          <a:solidFill>
                            <a:schemeClr val="tx1">
                              <a:lumMod val="50000"/>
                              <a:lumOff val="50000"/>
                            </a:schemeClr>
                          </a:solidFill>
                        </a:rPr>
                        <a:t>Te veel rekening houden met de ander, verlegen en weinig oogcontact. </a:t>
                      </a:r>
                    </a:p>
                  </a:txBody>
                  <a:tcPr>
                    <a:solidFill>
                      <a:schemeClr val="accent1">
                        <a:lumMod val="20000"/>
                        <a:lumOff val="80000"/>
                      </a:schemeClr>
                    </a:solidFill>
                  </a:tcPr>
                </a:tc>
                <a:tc>
                  <a:txBody>
                    <a:bodyPr/>
                    <a:lstStyle/>
                    <a:p>
                      <a:pPr marL="0" indent="0">
                        <a:buFontTx/>
                        <a:buNone/>
                      </a:pPr>
                      <a:r>
                        <a:rPr lang="nl-NL" b="0" u="sng" dirty="0">
                          <a:solidFill>
                            <a:schemeClr val="tx1">
                              <a:lumMod val="50000"/>
                              <a:lumOff val="50000"/>
                            </a:schemeClr>
                          </a:solidFill>
                        </a:rPr>
                        <a:t>Over assertief: </a:t>
                      </a:r>
                      <a:r>
                        <a:rPr lang="nl-NL" b="0" u="none" dirty="0">
                          <a:solidFill>
                            <a:schemeClr val="tx1">
                              <a:lumMod val="50000"/>
                              <a:lumOff val="50000"/>
                            </a:schemeClr>
                          </a:solidFill>
                        </a:rPr>
                        <a:t>respect voor de ander gaat verloren,</a:t>
                      </a:r>
                      <a:r>
                        <a:rPr lang="nl-NL" b="0" u="none" baseline="0" dirty="0">
                          <a:solidFill>
                            <a:schemeClr val="tx1">
                              <a:lumMod val="50000"/>
                              <a:lumOff val="50000"/>
                            </a:schemeClr>
                          </a:solidFill>
                        </a:rPr>
                        <a:t> doordringend oogcontact.</a:t>
                      </a:r>
                      <a:endParaRPr lang="nl-NL" b="0" u="none" dirty="0">
                        <a:solidFill>
                          <a:schemeClr val="tx1">
                            <a:lumMod val="50000"/>
                            <a:lumOff val="50000"/>
                          </a:schemeClr>
                        </a:solidFill>
                      </a:endParaRPr>
                    </a:p>
                  </a:txBody>
                  <a:tcPr>
                    <a:solidFill>
                      <a:schemeClr val="accent1">
                        <a:lumMod val="20000"/>
                        <a:lumOff val="80000"/>
                      </a:schemeClr>
                    </a:solidFill>
                  </a:tcPr>
                </a:tc>
                <a:extLst>
                  <a:ext uri="{0D108BD9-81ED-4DB2-BD59-A6C34878D82A}">
                    <a16:rowId xmlns:a16="http://schemas.microsoft.com/office/drawing/2014/main" val="1601926763"/>
                  </a:ext>
                </a:extLst>
              </a:tr>
              <a:tr h="9281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4400" b="1" dirty="0">
                          <a:solidFill>
                            <a:srgbClr val="92D050"/>
                          </a:solidFill>
                        </a:rPr>
                        <a:t>A</a:t>
                      </a:r>
                    </a:p>
                  </a:txBody>
                  <a:tcPr>
                    <a:solidFill>
                      <a:schemeClr val="bg1">
                        <a:alpha val="2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0" u="sng" dirty="0">
                          <a:solidFill>
                            <a:schemeClr val="tx1">
                              <a:lumMod val="50000"/>
                              <a:lumOff val="50000"/>
                            </a:schemeClr>
                          </a:solidFill>
                        </a:rPr>
                        <a:t>Agitatie:</a:t>
                      </a:r>
                      <a:r>
                        <a:rPr lang="nl-NL" b="0" dirty="0">
                          <a:solidFill>
                            <a:schemeClr val="tx1">
                              <a:lumMod val="50000"/>
                              <a:lumOff val="50000"/>
                            </a:schemeClr>
                          </a:solidFill>
                        </a:rPr>
                        <a:t> Zeuren, niet werken, pet op, tikken op tafel, gespannen.</a:t>
                      </a:r>
                    </a:p>
                  </a:txBody>
                  <a:tcPr>
                    <a:solidFill>
                      <a:schemeClr val="bg1">
                        <a:alpha val="20000"/>
                      </a:schemeClr>
                    </a:solidFill>
                  </a:tcPr>
                </a:tc>
                <a:tc rowSpan="4" gridSpan="2">
                  <a:txBody>
                    <a:bodyPr/>
                    <a:lstStyle/>
                    <a:p>
                      <a:endParaRPr lang="nl-NL" dirty="0"/>
                    </a:p>
                  </a:txBody>
                  <a:tcPr>
                    <a:solidFill>
                      <a:schemeClr val="bg1">
                        <a:alpha val="20000"/>
                      </a:schemeClr>
                    </a:solidFill>
                  </a:tcPr>
                </a:tc>
                <a:tc rowSpan="4" hMerge="1">
                  <a:txBody>
                    <a:bodyPr/>
                    <a:lstStyle/>
                    <a:p>
                      <a:endParaRPr lang="nl-NL" dirty="0"/>
                    </a:p>
                  </a:txBody>
                  <a:tcPr>
                    <a:solidFill>
                      <a:schemeClr val="bg1">
                        <a:alpha val="20000"/>
                      </a:schemeClr>
                    </a:solidFill>
                  </a:tcPr>
                </a:tc>
                <a:extLst>
                  <a:ext uri="{0D108BD9-81ED-4DB2-BD59-A6C34878D82A}">
                    <a16:rowId xmlns:a16="http://schemas.microsoft.com/office/drawing/2014/main" val="3763875133"/>
                  </a:ext>
                </a:extLst>
              </a:tr>
              <a:tr h="11107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4400" b="1" dirty="0">
                          <a:solidFill>
                            <a:srgbClr val="FFFF00"/>
                          </a:solidFill>
                        </a:rPr>
                        <a:t>B</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4400" b="1" dirty="0">
                        <a:solidFill>
                          <a:srgbClr val="FFFF00"/>
                        </a:solidFill>
                      </a:endParaRPr>
                    </a:p>
                  </a:txBody>
                  <a:tcP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0" dirty="0">
                          <a:solidFill>
                            <a:schemeClr val="tx1">
                              <a:lumMod val="50000"/>
                              <a:lumOff val="50000"/>
                            </a:schemeClr>
                          </a:solidFill>
                        </a:rPr>
                        <a:t>Grof</a:t>
                      </a:r>
                      <a:r>
                        <a:rPr lang="nl-NL" b="0" baseline="0" dirty="0">
                          <a:solidFill>
                            <a:schemeClr val="tx1">
                              <a:lumMod val="50000"/>
                              <a:lumOff val="50000"/>
                            </a:schemeClr>
                          </a:solidFill>
                        </a:rPr>
                        <a:t> taalgebruik op de omgeving of in de lucht</a:t>
                      </a:r>
                      <a:endParaRPr lang="nl-NL" b="0" dirty="0">
                        <a:solidFill>
                          <a:schemeClr val="tx1">
                            <a:lumMod val="50000"/>
                            <a:lumOff val="50000"/>
                          </a:schemeClr>
                        </a:solidFill>
                      </a:endParaRPr>
                    </a:p>
                  </a:txBody>
                  <a:tcPr>
                    <a:solidFill>
                      <a:schemeClr val="accent1">
                        <a:lumMod val="20000"/>
                        <a:lumOff val="80000"/>
                      </a:schemeClr>
                    </a:solidFill>
                  </a:tcPr>
                </a:tc>
                <a:tc gridSpan="2" vMerge="1">
                  <a:txBody>
                    <a:bodyPr/>
                    <a:lstStyle/>
                    <a:p>
                      <a:endParaRPr lang="nl-NL"/>
                    </a:p>
                  </a:txBody>
                  <a:tcPr/>
                </a:tc>
                <a:tc hMerge="1" vMerge="1">
                  <a:txBody>
                    <a:bodyPr/>
                    <a:lstStyle/>
                    <a:p>
                      <a:endParaRPr lang="nl-NL"/>
                    </a:p>
                  </a:txBody>
                  <a:tcPr/>
                </a:tc>
                <a:extLst>
                  <a:ext uri="{0D108BD9-81ED-4DB2-BD59-A6C34878D82A}">
                    <a16:rowId xmlns:a16="http://schemas.microsoft.com/office/drawing/2014/main" val="1711538205"/>
                  </a:ext>
                </a:extLst>
              </a:tr>
              <a:tr h="571500">
                <a:tc>
                  <a:txBody>
                    <a:bodyPr/>
                    <a:lstStyle/>
                    <a:p>
                      <a:r>
                        <a:rPr lang="nl-NL" sz="4400" b="1" dirty="0">
                          <a:solidFill>
                            <a:srgbClr val="FFC000"/>
                          </a:solidFill>
                        </a:rPr>
                        <a:t>C</a:t>
                      </a:r>
                      <a:endParaRPr lang="nl-NL" sz="4400" b="1" dirty="0">
                        <a:solidFill>
                          <a:srgbClr val="FF0000"/>
                        </a:solidFill>
                      </a:endParaRP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0" dirty="0">
                          <a:solidFill>
                            <a:schemeClr val="tx1">
                              <a:lumMod val="50000"/>
                              <a:lumOff val="50000"/>
                            </a:schemeClr>
                          </a:solidFill>
                        </a:rPr>
                        <a:t>Grof taalgebruik op de persoon (zit een dreiging in)</a:t>
                      </a:r>
                    </a:p>
                  </a:txBody>
                  <a:tcPr>
                    <a:noFill/>
                  </a:tcPr>
                </a:tc>
                <a:tc gridSpan="2" vMerge="1">
                  <a:txBody>
                    <a:bodyPr/>
                    <a:lstStyle/>
                    <a:p>
                      <a:endParaRPr lang="nl-NL"/>
                    </a:p>
                  </a:txBody>
                  <a:tcPr>
                    <a:noFill/>
                  </a:tcPr>
                </a:tc>
                <a:tc hMerge="1" vMerge="1">
                  <a:txBody>
                    <a:bodyPr/>
                    <a:lstStyle/>
                    <a:p>
                      <a:pPr marL="285750" indent="-285750">
                        <a:buFontTx/>
                        <a:buChar char="-"/>
                      </a:pPr>
                      <a:endParaRPr lang="nl-NL" b="0" baseline="0" dirty="0">
                        <a:solidFill>
                          <a:schemeClr val="tx1">
                            <a:lumMod val="50000"/>
                            <a:lumOff val="50000"/>
                          </a:schemeClr>
                        </a:solidFill>
                      </a:endParaRPr>
                    </a:p>
                  </a:txBody>
                  <a:tcPr/>
                </a:tc>
                <a:extLst>
                  <a:ext uri="{0D108BD9-81ED-4DB2-BD59-A6C34878D82A}">
                    <a16:rowId xmlns:a16="http://schemas.microsoft.com/office/drawing/2014/main" val="1577220595"/>
                  </a:ext>
                </a:extLst>
              </a:tr>
              <a:tr h="571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4400" b="1" dirty="0">
                          <a:solidFill>
                            <a:srgbClr val="FF0000"/>
                          </a:solidFill>
                        </a:rPr>
                        <a:t>D</a:t>
                      </a:r>
                    </a:p>
                  </a:txBody>
                  <a:tcPr>
                    <a:solidFill>
                      <a:schemeClr val="accent1">
                        <a:lumMod val="20000"/>
                        <a:lumOff val="80000"/>
                      </a:schemeClr>
                    </a:solidFill>
                  </a:tcPr>
                </a:tc>
                <a:tc>
                  <a:txBody>
                    <a:bodyPr/>
                    <a:lstStyle/>
                    <a:p>
                      <a:r>
                        <a:rPr lang="nl-NL" b="0" dirty="0">
                          <a:solidFill>
                            <a:schemeClr val="tx1">
                              <a:lumMod val="50000"/>
                              <a:lumOff val="50000"/>
                            </a:schemeClr>
                          </a:solidFill>
                        </a:rPr>
                        <a:t>Fysiek naar spullen</a:t>
                      </a:r>
                    </a:p>
                    <a:p>
                      <a:r>
                        <a:rPr lang="nl-NL" b="0" dirty="0">
                          <a:solidFill>
                            <a:schemeClr val="tx1">
                              <a:lumMod val="50000"/>
                              <a:lumOff val="50000"/>
                            </a:schemeClr>
                          </a:solidFill>
                        </a:rPr>
                        <a:t>Fysiek</a:t>
                      </a:r>
                      <a:r>
                        <a:rPr lang="nl-NL" b="0" baseline="0" dirty="0">
                          <a:solidFill>
                            <a:schemeClr val="tx1">
                              <a:lumMod val="50000"/>
                              <a:lumOff val="50000"/>
                            </a:schemeClr>
                          </a:solidFill>
                        </a:rPr>
                        <a:t> naar</a:t>
                      </a:r>
                      <a:r>
                        <a:rPr lang="nl-NL" b="0" dirty="0">
                          <a:solidFill>
                            <a:schemeClr val="tx1">
                              <a:lumMod val="50000"/>
                              <a:lumOff val="50000"/>
                            </a:schemeClr>
                          </a:solidFill>
                        </a:rPr>
                        <a:t> mens/dier</a:t>
                      </a:r>
                    </a:p>
                  </a:txBody>
                  <a:tcPr>
                    <a:solidFill>
                      <a:schemeClr val="accent1">
                        <a:lumMod val="20000"/>
                        <a:lumOff val="80000"/>
                      </a:schemeClr>
                    </a:solidFill>
                  </a:tcPr>
                </a:tc>
                <a:tc gridSpan="2" vMerge="1">
                  <a:txBody>
                    <a:bodyPr/>
                    <a:lstStyle/>
                    <a:p>
                      <a:endParaRPr lang="nl-NL" dirty="0"/>
                    </a:p>
                  </a:txBody>
                  <a:tcPr>
                    <a:solidFill>
                      <a:schemeClr val="accent1">
                        <a:lumMod val="20000"/>
                        <a:lumOff val="80000"/>
                      </a:schemeClr>
                    </a:solidFill>
                  </a:tcPr>
                </a:tc>
                <a:tc hMerge="1" vMerge="1">
                  <a:txBody>
                    <a:bodyPr/>
                    <a:lstStyle/>
                    <a:p>
                      <a:endParaRPr lang="nl-NL"/>
                    </a:p>
                  </a:txBody>
                  <a:tcPr/>
                </a:tc>
                <a:extLst>
                  <a:ext uri="{0D108BD9-81ED-4DB2-BD59-A6C34878D82A}">
                    <a16:rowId xmlns:a16="http://schemas.microsoft.com/office/drawing/2014/main" val="62184480"/>
                  </a:ext>
                </a:extLst>
              </a:tr>
            </a:tbl>
          </a:graphicData>
        </a:graphic>
      </p:graphicFrame>
      <p:sp>
        <p:nvSpPr>
          <p:cNvPr id="6" name="Rechthoek 5"/>
          <p:cNvSpPr/>
          <p:nvPr/>
        </p:nvSpPr>
        <p:spPr>
          <a:xfrm>
            <a:off x="1283728" y="1068868"/>
            <a:ext cx="2852825" cy="707886"/>
          </a:xfrm>
          <a:prstGeom prst="rect">
            <a:avLst/>
          </a:prstGeom>
        </p:spPr>
        <p:txBody>
          <a:bodyPr wrap="square">
            <a:spAutoFit/>
          </a:bodyPr>
          <a:lstStyle/>
          <a:p>
            <a:r>
              <a:rPr lang="nl-NL" sz="4000" dirty="0">
                <a:solidFill>
                  <a:srgbClr val="00B0F0"/>
                </a:solidFill>
              </a:rPr>
              <a:t>-</a:t>
            </a:r>
            <a:r>
              <a:rPr lang="nl-NL" sz="4000" dirty="0"/>
              <a:t> </a:t>
            </a:r>
            <a:r>
              <a:rPr lang="nl-NL" sz="4000" dirty="0">
                <a:solidFill>
                  <a:srgbClr val="FFC000"/>
                </a:solidFill>
              </a:rPr>
              <a:t>+</a:t>
            </a:r>
            <a:r>
              <a:rPr lang="nl-NL" sz="4000" dirty="0"/>
              <a:t> </a:t>
            </a:r>
            <a:r>
              <a:rPr lang="nl-NL" sz="4000" dirty="0">
                <a:solidFill>
                  <a:srgbClr val="FF0000"/>
                </a:solidFill>
              </a:rPr>
              <a:t>+++</a:t>
            </a:r>
          </a:p>
        </p:txBody>
      </p:sp>
      <p:pic>
        <p:nvPicPr>
          <p:cNvPr id="7" name="Picture 2" descr="Menselijk Hoofd Kleur Pictogram. Iemands Gezicht Zijaanzicht. Geïsoleerde  Vector Illustratie Royalty Vrije Cliparts, Vectoren, En Stock Illustratie.  Image 933908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603" y="3453660"/>
            <a:ext cx="2182676" cy="21826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Pijl-rechts 7"/>
          <p:cNvSpPr/>
          <p:nvPr/>
        </p:nvSpPr>
        <p:spPr>
          <a:xfrm rot="11857715">
            <a:off x="4822077" y="3732357"/>
            <a:ext cx="1589439" cy="259661"/>
          </a:xfrm>
          <a:prstGeom prst="rightArrow">
            <a:avLst/>
          </a:prstGeom>
          <a:solidFill>
            <a:schemeClr val="accent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9" name="Tekstvak 8"/>
          <p:cNvSpPr txBox="1"/>
          <p:nvPr/>
        </p:nvSpPr>
        <p:spPr>
          <a:xfrm>
            <a:off x="5332566" y="3313110"/>
            <a:ext cx="1289887" cy="369332"/>
          </a:xfrm>
          <a:prstGeom prst="rect">
            <a:avLst/>
          </a:prstGeom>
          <a:noFill/>
        </p:spPr>
        <p:txBody>
          <a:bodyPr wrap="square" rtlCol="0">
            <a:spAutoFit/>
          </a:bodyPr>
          <a:lstStyle/>
          <a:p>
            <a:r>
              <a:rPr lang="nl-NL" dirty="0">
                <a:solidFill>
                  <a:srgbClr val="00B050"/>
                </a:solidFill>
              </a:rPr>
              <a:t>Sensitieve</a:t>
            </a:r>
          </a:p>
        </p:txBody>
      </p:sp>
      <p:sp>
        <p:nvSpPr>
          <p:cNvPr id="10" name="Pijl-rechts 9"/>
          <p:cNvSpPr/>
          <p:nvPr/>
        </p:nvSpPr>
        <p:spPr>
          <a:xfrm rot="9531277">
            <a:off x="4834507" y="5260549"/>
            <a:ext cx="1580841" cy="2849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5403821" y="5695477"/>
            <a:ext cx="1245887" cy="369332"/>
          </a:xfrm>
          <a:prstGeom prst="rect">
            <a:avLst/>
          </a:prstGeom>
          <a:noFill/>
        </p:spPr>
        <p:txBody>
          <a:bodyPr wrap="square" rtlCol="0">
            <a:spAutoFit/>
          </a:bodyPr>
          <a:lstStyle/>
          <a:p>
            <a:r>
              <a:rPr lang="nl-NL" dirty="0">
                <a:solidFill>
                  <a:srgbClr val="FF0000"/>
                </a:solidFill>
              </a:rPr>
              <a:t>Discipline</a:t>
            </a:r>
          </a:p>
        </p:txBody>
      </p:sp>
    </p:spTree>
    <p:extLst>
      <p:ext uri="{BB962C8B-B14F-4D97-AF65-F5344CB8AC3E}">
        <p14:creationId xmlns:p14="http://schemas.microsoft.com/office/powerpoint/2010/main" val="124757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Begrenzen gedrag</a:t>
            </a:r>
          </a:p>
        </p:txBody>
      </p:sp>
      <p:sp>
        <p:nvSpPr>
          <p:cNvPr id="3" name="Tijdelijke aanduiding voor inhoud 2"/>
          <p:cNvSpPr>
            <a:spLocks noGrp="1"/>
          </p:cNvSpPr>
          <p:nvPr>
            <p:ph idx="1"/>
          </p:nvPr>
        </p:nvSpPr>
        <p:spPr>
          <a:xfrm>
            <a:off x="677334" y="1491049"/>
            <a:ext cx="8596668" cy="4550313"/>
          </a:xfrm>
        </p:spPr>
        <p:txBody>
          <a:bodyPr/>
          <a:lstStyle/>
          <a:p>
            <a:r>
              <a:rPr lang="nl-NL" dirty="0">
                <a:solidFill>
                  <a:schemeClr val="bg1">
                    <a:lumMod val="50000"/>
                  </a:schemeClr>
                </a:solidFill>
              </a:rPr>
              <a:t>Het gedrag van het kind wordt onveilig voor:</a:t>
            </a:r>
            <a:br>
              <a:rPr lang="nl-NL" dirty="0">
                <a:solidFill>
                  <a:schemeClr val="bg1">
                    <a:lumMod val="50000"/>
                  </a:schemeClr>
                </a:solidFill>
              </a:rPr>
            </a:br>
            <a:r>
              <a:rPr lang="nl-NL" dirty="0">
                <a:solidFill>
                  <a:schemeClr val="bg1">
                    <a:lumMod val="50000"/>
                  </a:schemeClr>
                </a:solidFill>
              </a:rPr>
              <a:t>- zichzelf</a:t>
            </a:r>
            <a:br>
              <a:rPr lang="nl-NL" dirty="0">
                <a:solidFill>
                  <a:schemeClr val="bg1">
                    <a:lumMod val="50000"/>
                  </a:schemeClr>
                </a:solidFill>
              </a:rPr>
            </a:br>
            <a:r>
              <a:rPr lang="nl-NL" dirty="0">
                <a:solidFill>
                  <a:schemeClr val="bg1">
                    <a:lumMod val="50000"/>
                  </a:schemeClr>
                </a:solidFill>
              </a:rPr>
              <a:t>- de klas(genoten)</a:t>
            </a:r>
            <a:br>
              <a:rPr lang="nl-NL" dirty="0">
                <a:solidFill>
                  <a:schemeClr val="bg1">
                    <a:lumMod val="50000"/>
                  </a:schemeClr>
                </a:solidFill>
              </a:rPr>
            </a:br>
            <a:r>
              <a:rPr lang="nl-NL" dirty="0">
                <a:solidFill>
                  <a:schemeClr val="bg1">
                    <a:lumMod val="50000"/>
                  </a:schemeClr>
                </a:solidFill>
              </a:rPr>
              <a:t>- de leerkracht</a:t>
            </a:r>
          </a:p>
          <a:p>
            <a:r>
              <a:rPr lang="nl-NL" dirty="0">
                <a:solidFill>
                  <a:schemeClr val="bg1">
                    <a:lumMod val="50000"/>
                  </a:schemeClr>
                </a:solidFill>
              </a:rPr>
              <a:t>Trainingen gericht op begrenzing voor het personeel op de Sterrenkijker</a:t>
            </a:r>
          </a:p>
          <a:p>
            <a:r>
              <a:rPr lang="nl-NL" dirty="0">
                <a:solidFill>
                  <a:schemeClr val="bg1">
                    <a:lumMod val="50000"/>
                  </a:schemeClr>
                </a:solidFill>
              </a:rPr>
              <a:t>Coaching op de werkvloer:</a:t>
            </a:r>
            <a:br>
              <a:rPr lang="nl-NL" dirty="0">
                <a:solidFill>
                  <a:schemeClr val="bg1">
                    <a:lumMod val="50000"/>
                  </a:schemeClr>
                </a:solidFill>
              </a:rPr>
            </a:br>
            <a:r>
              <a:rPr lang="nl-NL" dirty="0">
                <a:solidFill>
                  <a:schemeClr val="bg1">
                    <a:lumMod val="50000"/>
                  </a:schemeClr>
                </a:solidFill>
              </a:rPr>
              <a:t>- didactische vraagstukken</a:t>
            </a:r>
            <a:br>
              <a:rPr lang="nl-NL" dirty="0">
                <a:solidFill>
                  <a:schemeClr val="bg1">
                    <a:lumMod val="50000"/>
                  </a:schemeClr>
                </a:solidFill>
              </a:rPr>
            </a:br>
            <a:r>
              <a:rPr lang="nl-NL" dirty="0">
                <a:solidFill>
                  <a:schemeClr val="bg1">
                    <a:lumMod val="50000"/>
                  </a:schemeClr>
                </a:solidFill>
              </a:rPr>
              <a:t>- gedragsproblematieken leerlingen</a:t>
            </a:r>
          </a:p>
          <a:p>
            <a:r>
              <a:rPr lang="nl-NL" dirty="0">
                <a:solidFill>
                  <a:schemeClr val="bg1">
                    <a:lumMod val="50000"/>
                  </a:schemeClr>
                </a:solidFill>
              </a:rPr>
              <a:t>Na begrenzing herstel aangaan met het kind.</a:t>
            </a:r>
          </a:p>
        </p:txBody>
      </p:sp>
      <p:pic>
        <p:nvPicPr>
          <p:cNvPr id="4" name="Picture 2" descr="Hoe praten met mijn kind over zijn of haar gevoelens bij de scheiding? - de  Scheidingskoff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91" t="13301" r="14188" b="9955"/>
          <a:stretch/>
        </p:blipFill>
        <p:spPr bwMode="auto">
          <a:xfrm>
            <a:off x="6137189" y="3470681"/>
            <a:ext cx="3226707" cy="282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28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7"/>
          </a:xfrm>
        </p:spPr>
        <p:txBody>
          <a:bodyPr/>
          <a:lstStyle/>
          <a:p>
            <a:r>
              <a:rPr lang="nl-NL" dirty="0">
                <a:solidFill>
                  <a:srgbClr val="FFC000"/>
                </a:solidFill>
              </a:rPr>
              <a:t>Instroommomenten</a:t>
            </a:r>
          </a:p>
        </p:txBody>
      </p:sp>
      <p:sp>
        <p:nvSpPr>
          <p:cNvPr id="3" name="Tijdelijke aanduiding voor inhoud 2"/>
          <p:cNvSpPr>
            <a:spLocks noGrp="1"/>
          </p:cNvSpPr>
          <p:nvPr>
            <p:ph idx="1"/>
          </p:nvPr>
        </p:nvSpPr>
        <p:spPr>
          <a:xfrm>
            <a:off x="677334" y="1397727"/>
            <a:ext cx="8596668" cy="4643636"/>
          </a:xfrm>
        </p:spPr>
        <p:txBody>
          <a:bodyPr/>
          <a:lstStyle/>
          <a:p>
            <a:r>
              <a:rPr lang="nl-NL" dirty="0">
                <a:solidFill>
                  <a:schemeClr val="tx1">
                    <a:lumMod val="50000"/>
                    <a:lumOff val="50000"/>
                  </a:schemeClr>
                </a:solidFill>
              </a:rPr>
              <a:t>De Sterrenkijker kent geen vaste instroommomenten. Bij voorkeur stroomt een kind in na een vakantie.</a:t>
            </a:r>
          </a:p>
          <a:p>
            <a:r>
              <a:rPr lang="nl-NL" dirty="0">
                <a:solidFill>
                  <a:schemeClr val="tx1">
                    <a:lumMod val="50000"/>
                    <a:lumOff val="50000"/>
                  </a:schemeClr>
                </a:solidFill>
              </a:rPr>
              <a:t>Het instroommoment wordt afgestemd op de behoefte van het kind, de situatie van de klas op de Sterrenkijker, de situatie rondom het kind en de status op de huidige school. </a:t>
            </a:r>
          </a:p>
          <a:p>
            <a:r>
              <a:rPr lang="nl-NL" dirty="0">
                <a:solidFill>
                  <a:schemeClr val="tx1">
                    <a:lumMod val="50000"/>
                    <a:lumOff val="50000"/>
                  </a:schemeClr>
                </a:solidFill>
              </a:rPr>
              <a:t>Er is bij een instroommoment extra veel aandacht voor groepsvorming en het welkom laten voelen voor het kind. </a:t>
            </a:r>
          </a:p>
          <a:p>
            <a:pPr marL="0" indent="0">
              <a:buNone/>
            </a:pPr>
            <a:endParaRPr lang="nl-NL" dirty="0">
              <a:solidFill>
                <a:schemeClr val="tx1">
                  <a:lumMod val="50000"/>
                  <a:lumOff val="50000"/>
                </a:schemeClr>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0263" y="3781168"/>
            <a:ext cx="4258947" cy="2839298"/>
          </a:xfrm>
          <a:prstGeom prst="rect">
            <a:avLst/>
          </a:prstGeom>
        </p:spPr>
      </p:pic>
    </p:spTree>
    <p:extLst>
      <p:ext uri="{BB962C8B-B14F-4D97-AF65-F5344CB8AC3E}">
        <p14:creationId xmlns:p14="http://schemas.microsoft.com/office/powerpoint/2010/main" val="340091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08033-8DD8-4E52-924D-479C49366893}"/>
              </a:ext>
            </a:extLst>
          </p:cNvPr>
          <p:cNvSpPr>
            <a:spLocks noGrp="1"/>
          </p:cNvSpPr>
          <p:nvPr>
            <p:ph type="title"/>
          </p:nvPr>
        </p:nvSpPr>
        <p:spPr/>
        <p:txBody>
          <a:bodyPr/>
          <a:lstStyle/>
          <a:p>
            <a:r>
              <a:rPr lang="nl-NL" dirty="0">
                <a:solidFill>
                  <a:srgbClr val="FFC000"/>
                </a:solidFill>
              </a:rPr>
              <a:t>Aanmeldprocedure</a:t>
            </a:r>
          </a:p>
        </p:txBody>
      </p:sp>
      <p:sp>
        <p:nvSpPr>
          <p:cNvPr id="3" name="Tijdelijke aanduiding voor inhoud 2">
            <a:extLst>
              <a:ext uri="{FF2B5EF4-FFF2-40B4-BE49-F238E27FC236}">
                <a16:creationId xmlns:a16="http://schemas.microsoft.com/office/drawing/2014/main" id="{498C5ED6-EA38-4AF1-891D-EA4DB5293605}"/>
              </a:ext>
            </a:extLst>
          </p:cNvPr>
          <p:cNvSpPr>
            <a:spLocks noGrp="1"/>
          </p:cNvSpPr>
          <p:nvPr>
            <p:ph idx="1"/>
          </p:nvPr>
        </p:nvSpPr>
        <p:spPr>
          <a:xfrm>
            <a:off x="677333" y="1334125"/>
            <a:ext cx="9111243" cy="4914275"/>
          </a:xfrm>
        </p:spPr>
        <p:txBody>
          <a:bodyPr>
            <a:normAutofit fontScale="85000" lnSpcReduction="10000"/>
          </a:bodyPr>
          <a:lstStyle/>
          <a:p>
            <a:r>
              <a:rPr lang="nl-NL" dirty="0">
                <a:solidFill>
                  <a:schemeClr val="bg1">
                    <a:lumMod val="50000"/>
                  </a:schemeClr>
                </a:solidFill>
              </a:rPr>
              <a:t>De aanmeldprocedure kan 6 weken duren en ziet er als volgt uit:</a:t>
            </a:r>
          </a:p>
          <a:p>
            <a:endParaRPr lang="nl-NL" dirty="0">
              <a:solidFill>
                <a:schemeClr val="bg1">
                  <a:lumMod val="50000"/>
                </a:schemeClr>
              </a:solidFill>
            </a:endParaRPr>
          </a:p>
          <a:p>
            <a:pPr>
              <a:buFont typeface="+mj-lt"/>
              <a:buAutoNum type="arabicPeriod"/>
            </a:pPr>
            <a:r>
              <a:rPr lang="nl-NL" dirty="0">
                <a:solidFill>
                  <a:schemeClr val="bg1">
                    <a:lumMod val="50000"/>
                  </a:schemeClr>
                </a:solidFill>
              </a:rPr>
              <a:t>Ouders hebben een kennismakingsgesprek en rondleiding met de locatieleider.</a:t>
            </a:r>
          </a:p>
          <a:p>
            <a:pPr>
              <a:buFont typeface="+mj-lt"/>
              <a:buAutoNum type="arabicPeriod"/>
            </a:pPr>
            <a:r>
              <a:rPr lang="nl-NL" dirty="0">
                <a:solidFill>
                  <a:schemeClr val="bg1">
                    <a:lumMod val="50000"/>
                  </a:schemeClr>
                </a:solidFill>
              </a:rPr>
              <a:t>Ouders melden hun kind aan.</a:t>
            </a:r>
          </a:p>
          <a:p>
            <a:pPr>
              <a:buFont typeface="+mj-lt"/>
              <a:buAutoNum type="arabicPeriod"/>
            </a:pPr>
            <a:r>
              <a:rPr lang="nl-NL" dirty="0">
                <a:solidFill>
                  <a:schemeClr val="bg1">
                    <a:lumMod val="50000"/>
                  </a:schemeClr>
                </a:solidFill>
              </a:rPr>
              <a:t>De gedragswetenschapper en intern begeleider analyseren het dossier.</a:t>
            </a:r>
          </a:p>
          <a:p>
            <a:pPr>
              <a:buFont typeface="+mj-lt"/>
              <a:buAutoNum type="arabicPeriod"/>
            </a:pPr>
            <a:r>
              <a:rPr lang="nl-NL" dirty="0">
                <a:solidFill>
                  <a:schemeClr val="bg1">
                    <a:lumMod val="50000"/>
                  </a:schemeClr>
                </a:solidFill>
              </a:rPr>
              <a:t>Bij ouders worden vragenlijsten afgenomen om het gedrag nog </a:t>
            </a:r>
            <a:br>
              <a:rPr lang="nl-NL" dirty="0">
                <a:solidFill>
                  <a:schemeClr val="bg1">
                    <a:lumMod val="50000"/>
                  </a:schemeClr>
                </a:solidFill>
              </a:rPr>
            </a:br>
            <a:r>
              <a:rPr lang="nl-NL" dirty="0">
                <a:solidFill>
                  <a:schemeClr val="bg1">
                    <a:lumMod val="50000"/>
                  </a:schemeClr>
                </a:solidFill>
              </a:rPr>
              <a:t>beter in kaart te brengen.</a:t>
            </a:r>
          </a:p>
          <a:p>
            <a:pPr>
              <a:buFont typeface="+mj-lt"/>
              <a:buAutoNum type="arabicPeriod"/>
            </a:pPr>
            <a:r>
              <a:rPr lang="nl-NL" dirty="0">
                <a:solidFill>
                  <a:schemeClr val="bg1">
                    <a:lumMod val="50000"/>
                  </a:schemeClr>
                </a:solidFill>
              </a:rPr>
              <a:t>Observatie op de huidige school door de gedragswetenschapper.</a:t>
            </a:r>
          </a:p>
          <a:p>
            <a:pPr>
              <a:buFont typeface="+mj-lt"/>
              <a:buAutoNum type="arabicPeriod"/>
            </a:pPr>
            <a:r>
              <a:rPr lang="nl-NL" dirty="0">
                <a:solidFill>
                  <a:schemeClr val="bg1">
                    <a:lumMod val="50000"/>
                  </a:schemeClr>
                </a:solidFill>
              </a:rPr>
              <a:t>Huisbezoek door maatschappelijk werk.</a:t>
            </a:r>
          </a:p>
          <a:p>
            <a:pPr>
              <a:buFont typeface="+mj-lt"/>
              <a:buAutoNum type="arabicPeriod"/>
            </a:pPr>
            <a:r>
              <a:rPr lang="nl-NL" dirty="0">
                <a:solidFill>
                  <a:schemeClr val="bg1">
                    <a:lumMod val="50000"/>
                  </a:schemeClr>
                </a:solidFill>
              </a:rPr>
              <a:t>Conclusie aanmeldprocedure in CVB: inschrijven of afwijzen.</a:t>
            </a:r>
          </a:p>
          <a:p>
            <a:endParaRPr lang="nl-NL" dirty="0">
              <a:solidFill>
                <a:schemeClr val="bg1">
                  <a:lumMod val="50000"/>
                </a:schemeClr>
              </a:solidFill>
            </a:endParaRPr>
          </a:p>
          <a:p>
            <a:r>
              <a:rPr lang="nl-NL" dirty="0">
                <a:solidFill>
                  <a:schemeClr val="bg1">
                    <a:lumMod val="50000"/>
                  </a:schemeClr>
                </a:solidFill>
              </a:rPr>
              <a:t>Bij inschrijving krijgt het kind een rondleiding op de Sterrenkijker voordat hij of zij start. </a:t>
            </a:r>
            <a:br>
              <a:rPr lang="nl-NL" dirty="0">
                <a:solidFill>
                  <a:schemeClr val="bg1">
                    <a:lumMod val="50000"/>
                  </a:schemeClr>
                </a:solidFill>
              </a:rPr>
            </a:br>
            <a:r>
              <a:rPr lang="nl-NL" dirty="0">
                <a:solidFill>
                  <a:schemeClr val="bg1">
                    <a:lumMod val="50000"/>
                  </a:schemeClr>
                </a:solidFill>
              </a:rPr>
              <a:t>Zo heeft het kind een beeld van de school en zijn klas en kan hij of zij de leerkracht ontmoeten. </a:t>
            </a:r>
            <a:br>
              <a:rPr lang="nl-NL" dirty="0">
                <a:solidFill>
                  <a:schemeClr val="bg1">
                    <a:lumMod val="50000"/>
                  </a:schemeClr>
                </a:solidFill>
              </a:rPr>
            </a:br>
            <a:r>
              <a:rPr lang="nl-NL" dirty="0">
                <a:solidFill>
                  <a:schemeClr val="bg1">
                    <a:lumMod val="50000"/>
                  </a:schemeClr>
                </a:solidFill>
              </a:rPr>
              <a:t>Bij afwijzing denken wij mee in de zoektocht naar een andere, passende plek.</a:t>
            </a:r>
          </a:p>
          <a:p>
            <a:r>
              <a:rPr lang="nl-NL" dirty="0">
                <a:solidFill>
                  <a:schemeClr val="bg1">
                    <a:lumMod val="50000"/>
                  </a:schemeClr>
                </a:solidFill>
              </a:rPr>
              <a:t>De school van herkomst vraagt de TLV SO aan. </a:t>
            </a:r>
            <a:br>
              <a:rPr lang="nl-NL" dirty="0">
                <a:solidFill>
                  <a:schemeClr val="bg1">
                    <a:lumMod val="50000"/>
                  </a:schemeClr>
                </a:solidFill>
              </a:rPr>
            </a:br>
            <a:r>
              <a:rPr lang="nl-NL" dirty="0">
                <a:solidFill>
                  <a:schemeClr val="bg1">
                    <a:lumMod val="50000"/>
                  </a:schemeClr>
                </a:solidFill>
              </a:rPr>
              <a:t>Zonder de TLV kan een kind niet starten op de Sterrenkijker. </a:t>
            </a:r>
          </a:p>
        </p:txBody>
      </p:sp>
      <p:pic>
        <p:nvPicPr>
          <p:cNvPr id="8" name="Afbeelding 7">
            <a:extLst>
              <a:ext uri="{FF2B5EF4-FFF2-40B4-BE49-F238E27FC236}">
                <a16:creationId xmlns:a16="http://schemas.microsoft.com/office/drawing/2014/main" id="{EF22B3DD-F162-4EE0-A708-1E833B0F46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2" y="1474043"/>
            <a:ext cx="2397814" cy="3596721"/>
          </a:xfrm>
          <a:prstGeom prst="rect">
            <a:avLst/>
          </a:prstGeom>
        </p:spPr>
      </p:pic>
    </p:spTree>
    <p:extLst>
      <p:ext uri="{BB962C8B-B14F-4D97-AF65-F5344CB8AC3E}">
        <p14:creationId xmlns:p14="http://schemas.microsoft.com/office/powerpoint/2010/main" val="180835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Partners</a:t>
            </a:r>
          </a:p>
        </p:txBody>
      </p:sp>
      <p:pic>
        <p:nvPicPr>
          <p:cNvPr id="5" name="Afbeelding 4"/>
          <p:cNvPicPr>
            <a:picLocks noChangeAspect="1"/>
          </p:cNvPicPr>
          <p:nvPr/>
        </p:nvPicPr>
        <p:blipFill>
          <a:blip r:embed="rId2"/>
          <a:stretch>
            <a:fillRect/>
          </a:stretch>
        </p:blipFill>
        <p:spPr>
          <a:xfrm>
            <a:off x="8265010" y="454446"/>
            <a:ext cx="3402098" cy="640697"/>
          </a:xfrm>
          <a:prstGeom prst="rect">
            <a:avLst/>
          </a:prstGeom>
        </p:spPr>
      </p:pic>
      <p:pic>
        <p:nvPicPr>
          <p:cNvPr id="6" name="Afbeelding 5"/>
          <p:cNvPicPr>
            <a:picLocks noChangeAspect="1"/>
          </p:cNvPicPr>
          <p:nvPr/>
        </p:nvPicPr>
        <p:blipFill>
          <a:blip r:embed="rId3"/>
          <a:stretch>
            <a:fillRect/>
          </a:stretch>
        </p:blipFill>
        <p:spPr>
          <a:xfrm>
            <a:off x="6072092" y="4830215"/>
            <a:ext cx="1745609" cy="1745609"/>
          </a:xfrm>
          <a:prstGeom prst="rect">
            <a:avLst/>
          </a:prstGeom>
        </p:spPr>
      </p:pic>
      <p:pic>
        <p:nvPicPr>
          <p:cNvPr id="7" name="Afbeelding 6"/>
          <p:cNvPicPr>
            <a:picLocks noChangeAspect="1"/>
          </p:cNvPicPr>
          <p:nvPr/>
        </p:nvPicPr>
        <p:blipFill>
          <a:blip r:embed="rId4"/>
          <a:stretch>
            <a:fillRect/>
          </a:stretch>
        </p:blipFill>
        <p:spPr>
          <a:xfrm>
            <a:off x="8462049" y="5133934"/>
            <a:ext cx="2720196" cy="1558852"/>
          </a:xfrm>
          <a:prstGeom prst="rect">
            <a:avLst/>
          </a:prstGeom>
        </p:spPr>
      </p:pic>
      <p:pic>
        <p:nvPicPr>
          <p:cNvPr id="8" name="Afbeelding 7"/>
          <p:cNvPicPr>
            <a:picLocks noChangeAspect="1"/>
          </p:cNvPicPr>
          <p:nvPr/>
        </p:nvPicPr>
        <p:blipFill>
          <a:blip r:embed="rId5"/>
          <a:stretch>
            <a:fillRect/>
          </a:stretch>
        </p:blipFill>
        <p:spPr>
          <a:xfrm>
            <a:off x="2745252" y="2680331"/>
            <a:ext cx="4268116" cy="1729396"/>
          </a:xfrm>
          <a:prstGeom prst="rect">
            <a:avLst/>
          </a:prstGeom>
        </p:spPr>
      </p:pic>
      <p:pic>
        <p:nvPicPr>
          <p:cNvPr id="9" name="Afbeelding 8"/>
          <p:cNvPicPr>
            <a:picLocks noChangeAspect="1"/>
          </p:cNvPicPr>
          <p:nvPr/>
        </p:nvPicPr>
        <p:blipFill>
          <a:blip r:embed="rId6"/>
          <a:stretch>
            <a:fillRect/>
          </a:stretch>
        </p:blipFill>
        <p:spPr>
          <a:xfrm>
            <a:off x="6387200" y="4044211"/>
            <a:ext cx="3053663" cy="1100419"/>
          </a:xfrm>
          <a:prstGeom prst="rect">
            <a:avLst/>
          </a:prstGeom>
        </p:spPr>
      </p:pic>
      <p:pic>
        <p:nvPicPr>
          <p:cNvPr id="10" name="Afbeelding 9"/>
          <p:cNvPicPr>
            <a:picLocks noChangeAspect="1"/>
          </p:cNvPicPr>
          <p:nvPr/>
        </p:nvPicPr>
        <p:blipFill>
          <a:blip r:embed="rId7"/>
          <a:stretch>
            <a:fillRect/>
          </a:stretch>
        </p:blipFill>
        <p:spPr>
          <a:xfrm>
            <a:off x="4883924" y="1667749"/>
            <a:ext cx="2681616" cy="1789141"/>
          </a:xfrm>
          <a:prstGeom prst="rect">
            <a:avLst/>
          </a:prstGeom>
        </p:spPr>
      </p:pic>
      <p:pic>
        <p:nvPicPr>
          <p:cNvPr id="4" name="Afbeelding 3"/>
          <p:cNvPicPr>
            <a:picLocks noChangeAspect="1"/>
          </p:cNvPicPr>
          <p:nvPr/>
        </p:nvPicPr>
        <p:blipFill>
          <a:blip r:embed="rId8"/>
          <a:stretch>
            <a:fillRect/>
          </a:stretch>
        </p:blipFill>
        <p:spPr>
          <a:xfrm>
            <a:off x="321302" y="2689470"/>
            <a:ext cx="2516175" cy="620790"/>
          </a:xfrm>
          <a:prstGeom prst="rect">
            <a:avLst/>
          </a:prstGeom>
        </p:spPr>
      </p:pic>
      <p:pic>
        <p:nvPicPr>
          <p:cNvPr id="11" name="Afbeelding 10"/>
          <p:cNvPicPr>
            <a:picLocks noChangeAspect="1"/>
          </p:cNvPicPr>
          <p:nvPr/>
        </p:nvPicPr>
        <p:blipFill>
          <a:blip r:embed="rId9"/>
          <a:stretch>
            <a:fillRect/>
          </a:stretch>
        </p:blipFill>
        <p:spPr>
          <a:xfrm>
            <a:off x="636651" y="5504589"/>
            <a:ext cx="2918211" cy="1148148"/>
          </a:xfrm>
          <a:prstGeom prst="rect">
            <a:avLst/>
          </a:prstGeom>
        </p:spPr>
      </p:pic>
      <p:pic>
        <p:nvPicPr>
          <p:cNvPr id="12" name="Afbeelding 11"/>
          <p:cNvPicPr>
            <a:picLocks noChangeAspect="1"/>
          </p:cNvPicPr>
          <p:nvPr/>
        </p:nvPicPr>
        <p:blipFill>
          <a:blip r:embed="rId10"/>
          <a:stretch>
            <a:fillRect/>
          </a:stretch>
        </p:blipFill>
        <p:spPr>
          <a:xfrm>
            <a:off x="7076035" y="1286196"/>
            <a:ext cx="2097853" cy="1196894"/>
          </a:xfrm>
          <a:prstGeom prst="rect">
            <a:avLst/>
          </a:prstGeom>
        </p:spPr>
      </p:pic>
      <p:pic>
        <p:nvPicPr>
          <p:cNvPr id="13" name="Afbeelding 12"/>
          <p:cNvPicPr>
            <a:picLocks noChangeAspect="1"/>
          </p:cNvPicPr>
          <p:nvPr/>
        </p:nvPicPr>
        <p:blipFill>
          <a:blip r:embed="rId11"/>
          <a:stretch>
            <a:fillRect/>
          </a:stretch>
        </p:blipFill>
        <p:spPr>
          <a:xfrm>
            <a:off x="9899932" y="4106443"/>
            <a:ext cx="2016971" cy="975954"/>
          </a:xfrm>
          <a:prstGeom prst="rect">
            <a:avLst/>
          </a:prstGeom>
        </p:spPr>
      </p:pic>
      <p:pic>
        <p:nvPicPr>
          <p:cNvPr id="14" name="Afbeelding 13"/>
          <p:cNvPicPr>
            <a:picLocks noChangeAspect="1"/>
          </p:cNvPicPr>
          <p:nvPr/>
        </p:nvPicPr>
        <p:blipFill>
          <a:blip r:embed="rId12"/>
          <a:stretch>
            <a:fillRect/>
          </a:stretch>
        </p:blipFill>
        <p:spPr>
          <a:xfrm>
            <a:off x="371712" y="3858141"/>
            <a:ext cx="1652502" cy="1090651"/>
          </a:xfrm>
          <a:prstGeom prst="rect">
            <a:avLst/>
          </a:prstGeom>
        </p:spPr>
      </p:pic>
      <p:pic>
        <p:nvPicPr>
          <p:cNvPr id="15" name="Afbeelding 14"/>
          <p:cNvPicPr>
            <a:picLocks noChangeAspect="1"/>
          </p:cNvPicPr>
          <p:nvPr/>
        </p:nvPicPr>
        <p:blipFill>
          <a:blip r:embed="rId13"/>
          <a:stretch>
            <a:fillRect/>
          </a:stretch>
        </p:blipFill>
        <p:spPr>
          <a:xfrm>
            <a:off x="9728472" y="1764099"/>
            <a:ext cx="2112663" cy="1587415"/>
          </a:xfrm>
          <a:prstGeom prst="rect">
            <a:avLst/>
          </a:prstGeom>
        </p:spPr>
      </p:pic>
      <p:pic>
        <p:nvPicPr>
          <p:cNvPr id="16" name="Afbeelding 15"/>
          <p:cNvPicPr>
            <a:picLocks noChangeAspect="1"/>
          </p:cNvPicPr>
          <p:nvPr/>
        </p:nvPicPr>
        <p:blipFill>
          <a:blip r:embed="rId14"/>
          <a:stretch>
            <a:fillRect/>
          </a:stretch>
        </p:blipFill>
        <p:spPr>
          <a:xfrm>
            <a:off x="1455116" y="2060758"/>
            <a:ext cx="3328694" cy="501032"/>
          </a:xfrm>
          <a:prstGeom prst="rect">
            <a:avLst/>
          </a:prstGeom>
        </p:spPr>
      </p:pic>
      <p:pic>
        <p:nvPicPr>
          <p:cNvPr id="17" name="Afbeelding 16"/>
          <p:cNvPicPr>
            <a:picLocks noChangeAspect="1"/>
          </p:cNvPicPr>
          <p:nvPr/>
        </p:nvPicPr>
        <p:blipFill>
          <a:blip r:embed="rId15"/>
          <a:stretch>
            <a:fillRect/>
          </a:stretch>
        </p:blipFill>
        <p:spPr>
          <a:xfrm>
            <a:off x="4063551" y="5648814"/>
            <a:ext cx="1496884" cy="859697"/>
          </a:xfrm>
          <a:prstGeom prst="rect">
            <a:avLst/>
          </a:prstGeom>
        </p:spPr>
      </p:pic>
      <p:pic>
        <p:nvPicPr>
          <p:cNvPr id="18" name="Afbeelding 17"/>
          <p:cNvPicPr>
            <a:picLocks noChangeAspect="1"/>
          </p:cNvPicPr>
          <p:nvPr/>
        </p:nvPicPr>
        <p:blipFill>
          <a:blip r:embed="rId16"/>
          <a:stretch>
            <a:fillRect/>
          </a:stretch>
        </p:blipFill>
        <p:spPr>
          <a:xfrm>
            <a:off x="2929114" y="4254447"/>
            <a:ext cx="2553185" cy="967966"/>
          </a:xfrm>
          <a:prstGeom prst="rect">
            <a:avLst/>
          </a:prstGeom>
        </p:spPr>
      </p:pic>
      <p:pic>
        <p:nvPicPr>
          <p:cNvPr id="19" name="Afbeelding 18"/>
          <p:cNvPicPr>
            <a:picLocks noChangeAspect="1"/>
          </p:cNvPicPr>
          <p:nvPr/>
        </p:nvPicPr>
        <p:blipFill>
          <a:blip r:embed="rId17"/>
          <a:stretch>
            <a:fillRect/>
          </a:stretch>
        </p:blipFill>
        <p:spPr>
          <a:xfrm>
            <a:off x="7488161" y="3273958"/>
            <a:ext cx="1764947" cy="571932"/>
          </a:xfrm>
          <a:prstGeom prst="rect">
            <a:avLst/>
          </a:prstGeom>
        </p:spPr>
      </p:pic>
      <p:pic>
        <p:nvPicPr>
          <p:cNvPr id="1026" name="Picture 2" descr="Klantportaal ONS Welzij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89986" y="437345"/>
            <a:ext cx="2198175" cy="132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08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Vragen en opmerkingen</a:t>
            </a:r>
          </a:p>
        </p:txBody>
      </p:sp>
      <p:pic>
        <p:nvPicPr>
          <p:cNvPr id="3074" name="Picture 2" descr="De lerende School - Wat heb jij vandaag gelee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340" y="1752995"/>
            <a:ext cx="6534655" cy="428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Inhoudsopgave</a:t>
            </a:r>
          </a:p>
        </p:txBody>
      </p:sp>
      <p:sp>
        <p:nvSpPr>
          <p:cNvPr id="3" name="Tijdelijke aanduiding voor inhoud 2"/>
          <p:cNvSpPr>
            <a:spLocks noGrp="1"/>
          </p:cNvSpPr>
          <p:nvPr>
            <p:ph idx="1"/>
          </p:nvPr>
        </p:nvSpPr>
        <p:spPr>
          <a:xfrm>
            <a:off x="677334" y="1512711"/>
            <a:ext cx="8596668" cy="4528651"/>
          </a:xfrm>
        </p:spPr>
        <p:txBody>
          <a:bodyPr>
            <a:normAutofit fontScale="85000" lnSpcReduction="20000"/>
          </a:bodyPr>
          <a:lstStyle/>
          <a:p>
            <a:r>
              <a:rPr lang="nl-NL" dirty="0">
                <a:solidFill>
                  <a:schemeClr val="tx1">
                    <a:lumMod val="50000"/>
                    <a:lumOff val="50000"/>
                  </a:schemeClr>
                </a:solidFill>
              </a:rPr>
              <a:t>Wat voor school is de Sterrenkijker?</a:t>
            </a:r>
          </a:p>
          <a:p>
            <a:r>
              <a:rPr lang="nl-NL" dirty="0">
                <a:solidFill>
                  <a:schemeClr val="tx1">
                    <a:lumMod val="50000"/>
                    <a:lumOff val="50000"/>
                  </a:schemeClr>
                </a:solidFill>
              </a:rPr>
              <a:t>Missie </a:t>
            </a:r>
          </a:p>
          <a:p>
            <a:r>
              <a:rPr lang="nl-NL" dirty="0">
                <a:solidFill>
                  <a:schemeClr val="tx1">
                    <a:lumMod val="50000"/>
                    <a:lumOff val="50000"/>
                  </a:schemeClr>
                </a:solidFill>
              </a:rPr>
              <a:t>Doelgroep</a:t>
            </a:r>
          </a:p>
          <a:p>
            <a:r>
              <a:rPr lang="nl-NL" dirty="0">
                <a:solidFill>
                  <a:schemeClr val="tx1">
                    <a:lumMod val="50000"/>
                    <a:lumOff val="50000"/>
                  </a:schemeClr>
                </a:solidFill>
              </a:rPr>
              <a:t>Personeel op de Sterrenkijker</a:t>
            </a:r>
          </a:p>
          <a:p>
            <a:r>
              <a:rPr lang="nl-NL" dirty="0">
                <a:solidFill>
                  <a:schemeClr val="tx1">
                    <a:lumMod val="50000"/>
                    <a:lumOff val="50000"/>
                  </a:schemeClr>
                </a:solidFill>
              </a:rPr>
              <a:t>Hoe ziet de Sterrenkijker eruit</a:t>
            </a:r>
          </a:p>
          <a:p>
            <a:r>
              <a:rPr lang="nl-NL" dirty="0">
                <a:solidFill>
                  <a:schemeClr val="tx1">
                    <a:lumMod val="50000"/>
                    <a:lumOff val="50000"/>
                  </a:schemeClr>
                </a:solidFill>
              </a:rPr>
              <a:t>Wat bieden wij? </a:t>
            </a:r>
          </a:p>
          <a:p>
            <a:r>
              <a:rPr lang="nl-NL" dirty="0">
                <a:solidFill>
                  <a:schemeClr val="tx1">
                    <a:lumMod val="50000"/>
                    <a:lumOff val="50000"/>
                  </a:schemeClr>
                </a:solidFill>
              </a:rPr>
              <a:t>Wat is onze aanpak?</a:t>
            </a:r>
          </a:p>
          <a:p>
            <a:r>
              <a:rPr lang="nl-NL" dirty="0">
                <a:solidFill>
                  <a:schemeClr val="tx1">
                    <a:lumMod val="50000"/>
                    <a:lumOff val="50000"/>
                  </a:schemeClr>
                </a:solidFill>
              </a:rPr>
              <a:t>De grondwet</a:t>
            </a:r>
          </a:p>
          <a:p>
            <a:r>
              <a:rPr lang="nl-NL" dirty="0">
                <a:solidFill>
                  <a:schemeClr val="tx1">
                    <a:lumMod val="50000"/>
                    <a:lumOff val="50000"/>
                  </a:schemeClr>
                </a:solidFill>
              </a:rPr>
              <a:t>Groepsvorming op de Sterrenkijker</a:t>
            </a:r>
          </a:p>
          <a:p>
            <a:r>
              <a:rPr lang="nl-NL" dirty="0">
                <a:solidFill>
                  <a:schemeClr val="tx1">
                    <a:lumMod val="50000"/>
                    <a:lumOff val="50000"/>
                  </a:schemeClr>
                </a:solidFill>
              </a:rPr>
              <a:t>Het ABCD-model</a:t>
            </a:r>
          </a:p>
          <a:p>
            <a:r>
              <a:rPr lang="nl-NL" dirty="0">
                <a:solidFill>
                  <a:schemeClr val="tx1">
                    <a:lumMod val="50000"/>
                    <a:lumOff val="50000"/>
                  </a:schemeClr>
                </a:solidFill>
              </a:rPr>
              <a:t>Begrenzen</a:t>
            </a:r>
          </a:p>
          <a:p>
            <a:r>
              <a:rPr lang="nl-NL" dirty="0">
                <a:solidFill>
                  <a:schemeClr val="tx1">
                    <a:lumMod val="50000"/>
                    <a:lumOff val="50000"/>
                  </a:schemeClr>
                </a:solidFill>
              </a:rPr>
              <a:t>Instroommomenten </a:t>
            </a:r>
          </a:p>
          <a:p>
            <a:r>
              <a:rPr lang="nl-NL" dirty="0">
                <a:solidFill>
                  <a:schemeClr val="tx1">
                    <a:lumMod val="50000"/>
                    <a:lumOff val="50000"/>
                  </a:schemeClr>
                </a:solidFill>
              </a:rPr>
              <a:t>Aanmeldprocedure</a:t>
            </a:r>
          </a:p>
          <a:p>
            <a:r>
              <a:rPr lang="nl-NL" dirty="0">
                <a:solidFill>
                  <a:schemeClr val="tx1">
                    <a:lumMod val="50000"/>
                    <a:lumOff val="50000"/>
                  </a:schemeClr>
                </a:solidFill>
              </a:rPr>
              <a:t>Vragen en opmerkingen</a:t>
            </a:r>
          </a:p>
          <a:p>
            <a:endParaRPr lang="nl-NL" dirty="0"/>
          </a:p>
          <a:p>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420" y="889313"/>
            <a:ext cx="3572587" cy="5359440"/>
          </a:xfrm>
          <a:prstGeom prst="rect">
            <a:avLst/>
          </a:prstGeom>
        </p:spPr>
      </p:pic>
    </p:spTree>
    <p:extLst>
      <p:ext uri="{BB962C8B-B14F-4D97-AF65-F5344CB8AC3E}">
        <p14:creationId xmlns:p14="http://schemas.microsoft.com/office/powerpoint/2010/main" val="81930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7"/>
          </a:xfrm>
        </p:spPr>
        <p:txBody>
          <a:bodyPr/>
          <a:lstStyle/>
          <a:p>
            <a:r>
              <a:rPr lang="nl-NL" dirty="0">
                <a:solidFill>
                  <a:srgbClr val="FFC000"/>
                </a:solidFill>
              </a:rPr>
              <a:t>Wat voor school is de Sterrenkijker?</a:t>
            </a:r>
          </a:p>
        </p:txBody>
      </p:sp>
      <p:sp>
        <p:nvSpPr>
          <p:cNvPr id="3" name="Tijdelijke aanduiding voor inhoud 2"/>
          <p:cNvSpPr>
            <a:spLocks noGrp="1"/>
          </p:cNvSpPr>
          <p:nvPr>
            <p:ph idx="1"/>
          </p:nvPr>
        </p:nvSpPr>
        <p:spPr>
          <a:xfrm>
            <a:off x="677334" y="1397727"/>
            <a:ext cx="8596668" cy="4643636"/>
          </a:xfrm>
        </p:spPr>
        <p:txBody>
          <a:bodyPr/>
          <a:lstStyle/>
          <a:p>
            <a:r>
              <a:rPr lang="nl-NL" dirty="0">
                <a:solidFill>
                  <a:schemeClr val="tx1">
                    <a:lumMod val="50000"/>
                    <a:lumOff val="50000"/>
                  </a:schemeClr>
                </a:solidFill>
              </a:rPr>
              <a:t>De Sterrenkijker is een speciaal onderwijs (SO) school voor kinderen die een eigen omgeving nodig hebben om te kunnen leren. Altijd is er sprake van gedragsproblematiek, weinig vertrouwen in het eigen kunnen en een grote kwetsbaarheid. </a:t>
            </a:r>
          </a:p>
          <a:p>
            <a:r>
              <a:rPr lang="nl-NL" dirty="0">
                <a:solidFill>
                  <a:schemeClr val="tx1">
                    <a:lumMod val="50000"/>
                    <a:lumOff val="50000"/>
                  </a:schemeClr>
                </a:solidFill>
              </a:rPr>
              <a:t>De moeilijkheden die de kinderen ondervinden staan meestal niet op zichzelf. Zo kunnen leerproblemen tot gedragsproblemen leiden. Die gedragsproblemen kunnen op hun beurt weer andere leerproblemen veroorzaken.</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793" y="3645405"/>
            <a:ext cx="4250725" cy="2833817"/>
          </a:xfrm>
          <a:prstGeom prst="rect">
            <a:avLst/>
          </a:prstGeom>
        </p:spPr>
      </p:pic>
    </p:spTree>
    <p:extLst>
      <p:ext uri="{BB962C8B-B14F-4D97-AF65-F5344CB8AC3E}">
        <p14:creationId xmlns:p14="http://schemas.microsoft.com/office/powerpoint/2010/main" val="316932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7"/>
          </a:xfrm>
        </p:spPr>
        <p:txBody>
          <a:bodyPr/>
          <a:lstStyle/>
          <a:p>
            <a:r>
              <a:rPr lang="nl-NL" dirty="0">
                <a:solidFill>
                  <a:srgbClr val="FFC000"/>
                </a:solidFill>
              </a:rPr>
              <a:t>Missie</a:t>
            </a:r>
          </a:p>
        </p:txBody>
      </p:sp>
      <p:sp>
        <p:nvSpPr>
          <p:cNvPr id="3" name="Tijdelijke aanduiding voor inhoud 2"/>
          <p:cNvSpPr>
            <a:spLocks noGrp="1"/>
          </p:cNvSpPr>
          <p:nvPr>
            <p:ph idx="1"/>
          </p:nvPr>
        </p:nvSpPr>
        <p:spPr>
          <a:xfrm>
            <a:off x="677334" y="1397727"/>
            <a:ext cx="8596668" cy="4643636"/>
          </a:xfrm>
        </p:spPr>
        <p:txBody>
          <a:bodyPr/>
          <a:lstStyle/>
          <a:p>
            <a:r>
              <a:rPr lang="nl-NL" dirty="0">
                <a:solidFill>
                  <a:schemeClr val="tx1">
                    <a:lumMod val="50000"/>
                    <a:lumOff val="50000"/>
                  </a:schemeClr>
                </a:solidFill>
              </a:rPr>
              <a:t>Kinderen die door verschillende oorzaken zijn vastgelopen weer tot </a:t>
            </a:r>
            <a:r>
              <a:rPr lang="nl-NL" u="sng" dirty="0">
                <a:solidFill>
                  <a:schemeClr val="tx1">
                    <a:lumMod val="50000"/>
                    <a:lumOff val="50000"/>
                  </a:schemeClr>
                </a:solidFill>
              </a:rPr>
              <a:t>ontwikkeling</a:t>
            </a:r>
            <a:r>
              <a:rPr lang="nl-NL" dirty="0">
                <a:solidFill>
                  <a:schemeClr val="tx1">
                    <a:lumMod val="50000"/>
                    <a:lumOff val="50000"/>
                  </a:schemeClr>
                </a:solidFill>
              </a:rPr>
              <a:t> brengen.</a:t>
            </a:r>
          </a:p>
          <a:p>
            <a:endParaRPr lang="nl-NL" dirty="0">
              <a:solidFill>
                <a:schemeClr val="tx1">
                  <a:lumMod val="50000"/>
                  <a:lumOff val="50000"/>
                </a:schemeClr>
              </a:solidFill>
            </a:endParaRPr>
          </a:p>
          <a:p>
            <a:r>
              <a:rPr lang="nl-NL" u="sng" dirty="0">
                <a:solidFill>
                  <a:schemeClr val="tx1">
                    <a:lumMod val="50000"/>
                    <a:lumOff val="50000"/>
                  </a:schemeClr>
                </a:solidFill>
              </a:rPr>
              <a:t>Samen</a:t>
            </a:r>
            <a:r>
              <a:rPr lang="nl-NL" dirty="0">
                <a:solidFill>
                  <a:schemeClr val="tx1">
                    <a:lumMod val="50000"/>
                    <a:lumOff val="50000"/>
                  </a:schemeClr>
                </a:solidFill>
              </a:rPr>
              <a:t> met het kind, ouders en omgeving een perspectief naar de toekomst realiseren.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095" y="2996087"/>
            <a:ext cx="5086851" cy="3391233"/>
          </a:xfrm>
          <a:prstGeom prst="rect">
            <a:avLst/>
          </a:prstGeom>
        </p:spPr>
      </p:pic>
    </p:spTree>
    <p:extLst>
      <p:ext uri="{BB962C8B-B14F-4D97-AF65-F5344CB8AC3E}">
        <p14:creationId xmlns:p14="http://schemas.microsoft.com/office/powerpoint/2010/main" val="162267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7"/>
          </a:xfrm>
        </p:spPr>
        <p:txBody>
          <a:bodyPr/>
          <a:lstStyle/>
          <a:p>
            <a:r>
              <a:rPr lang="nl-NL" dirty="0">
                <a:solidFill>
                  <a:srgbClr val="FFC000"/>
                </a:solidFill>
              </a:rPr>
              <a:t>Doelgroep</a:t>
            </a:r>
          </a:p>
        </p:txBody>
      </p:sp>
      <p:sp>
        <p:nvSpPr>
          <p:cNvPr id="3" name="Tijdelijke aanduiding voor inhoud 2"/>
          <p:cNvSpPr>
            <a:spLocks noGrp="1"/>
          </p:cNvSpPr>
          <p:nvPr>
            <p:ph idx="1"/>
          </p:nvPr>
        </p:nvSpPr>
        <p:spPr>
          <a:xfrm>
            <a:off x="677334" y="1397727"/>
            <a:ext cx="8596668" cy="4643636"/>
          </a:xfrm>
        </p:spPr>
        <p:txBody>
          <a:bodyPr>
            <a:normAutofit/>
          </a:bodyPr>
          <a:lstStyle/>
          <a:p>
            <a:r>
              <a:rPr lang="nl-NL" dirty="0">
                <a:solidFill>
                  <a:schemeClr val="tx1">
                    <a:lumMod val="50000"/>
                    <a:lumOff val="50000"/>
                  </a:schemeClr>
                </a:solidFill>
              </a:rPr>
              <a:t>Kinderen van 4 t/m 13 jaar - groep 1 t/m 8 (schoolverlaters)</a:t>
            </a:r>
            <a:br>
              <a:rPr lang="nl-NL" dirty="0">
                <a:solidFill>
                  <a:schemeClr val="tx1">
                    <a:lumMod val="50000"/>
                    <a:lumOff val="50000"/>
                  </a:schemeClr>
                </a:solidFill>
              </a:rPr>
            </a:br>
            <a:endParaRPr lang="nl-NL" dirty="0">
              <a:solidFill>
                <a:schemeClr val="tx1">
                  <a:lumMod val="50000"/>
                  <a:lumOff val="50000"/>
                </a:schemeClr>
              </a:solidFill>
            </a:endParaRPr>
          </a:p>
          <a:p>
            <a:r>
              <a:rPr lang="nl-NL" dirty="0">
                <a:solidFill>
                  <a:schemeClr val="tx1">
                    <a:lumMod val="50000"/>
                    <a:lumOff val="50000"/>
                  </a:schemeClr>
                </a:solidFill>
              </a:rPr>
              <a:t>‘Gestrand’ in het (regulier) onderwijs door gedragsproblematiek</a:t>
            </a:r>
            <a:br>
              <a:rPr lang="nl-NL" dirty="0">
                <a:solidFill>
                  <a:schemeClr val="tx1">
                    <a:lumMod val="50000"/>
                    <a:lumOff val="50000"/>
                  </a:schemeClr>
                </a:solidFill>
              </a:rPr>
            </a:br>
            <a:endParaRPr lang="nl-NL" dirty="0">
              <a:solidFill>
                <a:schemeClr val="tx1">
                  <a:lumMod val="50000"/>
                  <a:lumOff val="50000"/>
                </a:schemeClr>
              </a:solidFill>
            </a:endParaRPr>
          </a:p>
          <a:p>
            <a:r>
              <a:rPr lang="nl-NL" dirty="0">
                <a:solidFill>
                  <a:schemeClr val="tx1">
                    <a:lumMod val="50000"/>
                    <a:lumOff val="50000"/>
                  </a:schemeClr>
                </a:solidFill>
              </a:rPr>
              <a:t>Zowel internaliserende als </a:t>
            </a:r>
            <a:r>
              <a:rPr lang="nl-NL" dirty="0" err="1">
                <a:solidFill>
                  <a:schemeClr val="tx1">
                    <a:lumMod val="50000"/>
                    <a:lumOff val="50000"/>
                  </a:schemeClr>
                </a:solidFill>
              </a:rPr>
              <a:t>externaliserende</a:t>
            </a:r>
            <a:r>
              <a:rPr lang="nl-NL" dirty="0">
                <a:solidFill>
                  <a:schemeClr val="tx1">
                    <a:lumMod val="50000"/>
                    <a:lumOff val="50000"/>
                  </a:schemeClr>
                </a:solidFill>
              </a:rPr>
              <a:t> gedragsproblemen.</a:t>
            </a:r>
            <a:br>
              <a:rPr lang="nl-NL" dirty="0">
                <a:solidFill>
                  <a:schemeClr val="tx1">
                    <a:lumMod val="50000"/>
                    <a:lumOff val="50000"/>
                  </a:schemeClr>
                </a:solidFill>
              </a:rPr>
            </a:br>
            <a:r>
              <a:rPr lang="nl-NL" dirty="0">
                <a:solidFill>
                  <a:schemeClr val="tx1">
                    <a:lumMod val="50000"/>
                    <a:lumOff val="50000"/>
                  </a:schemeClr>
                </a:solidFill>
              </a:rPr>
              <a:t>Denk aan: ADHD, autisme, hechtingsproblematiek, ODD, faalangst, </a:t>
            </a:r>
            <a:br>
              <a:rPr lang="nl-NL" dirty="0">
                <a:solidFill>
                  <a:schemeClr val="tx1">
                    <a:lumMod val="50000"/>
                    <a:lumOff val="50000"/>
                  </a:schemeClr>
                </a:solidFill>
              </a:rPr>
            </a:br>
            <a:r>
              <a:rPr lang="nl-NL" dirty="0">
                <a:solidFill>
                  <a:schemeClr val="tx1">
                    <a:lumMod val="50000"/>
                    <a:lumOff val="50000"/>
                  </a:schemeClr>
                </a:solidFill>
              </a:rPr>
              <a:t>Gilles de la Tourette, depressieve gevoelens, negatief zelfbeeld, etc.</a:t>
            </a:r>
            <a:br>
              <a:rPr lang="nl-NL" dirty="0">
                <a:solidFill>
                  <a:schemeClr val="tx1">
                    <a:lumMod val="50000"/>
                    <a:lumOff val="50000"/>
                  </a:schemeClr>
                </a:solidFill>
              </a:rPr>
            </a:br>
            <a:endParaRPr lang="nl-NL" dirty="0">
              <a:solidFill>
                <a:schemeClr val="tx1">
                  <a:lumMod val="50000"/>
                  <a:lumOff val="50000"/>
                </a:schemeClr>
              </a:solidFill>
            </a:endParaRPr>
          </a:p>
          <a:p>
            <a:r>
              <a:rPr lang="nl-NL" dirty="0">
                <a:solidFill>
                  <a:schemeClr val="tx1">
                    <a:lumMod val="50000"/>
                    <a:lumOff val="50000"/>
                  </a:schemeClr>
                </a:solidFill>
              </a:rPr>
              <a:t>Behoefte aan: </a:t>
            </a:r>
            <a:br>
              <a:rPr lang="nl-NL" dirty="0">
                <a:solidFill>
                  <a:schemeClr val="tx1">
                    <a:lumMod val="50000"/>
                    <a:lumOff val="50000"/>
                  </a:schemeClr>
                </a:solidFill>
              </a:rPr>
            </a:br>
            <a:r>
              <a:rPr lang="nl-NL" dirty="0">
                <a:solidFill>
                  <a:schemeClr val="tx1">
                    <a:lumMod val="50000"/>
                    <a:lumOff val="50000"/>
                  </a:schemeClr>
                </a:solidFill>
              </a:rPr>
              <a:t>structuur, bescherming, begrenzing, duidelijkheid en veiligheid</a:t>
            </a:r>
            <a:br>
              <a:rPr lang="nl-NL" dirty="0">
                <a:solidFill>
                  <a:schemeClr val="tx1">
                    <a:lumMod val="50000"/>
                    <a:lumOff val="50000"/>
                  </a:schemeClr>
                </a:solidFill>
              </a:rPr>
            </a:br>
            <a:endParaRPr lang="nl-NL" dirty="0">
              <a:solidFill>
                <a:schemeClr val="tx1">
                  <a:lumMod val="50000"/>
                  <a:lumOff val="50000"/>
                </a:schemeClr>
              </a:solidFill>
            </a:endParaRPr>
          </a:p>
          <a:p>
            <a:r>
              <a:rPr lang="nl-NL" dirty="0">
                <a:solidFill>
                  <a:schemeClr val="tx1">
                    <a:lumMod val="50000"/>
                    <a:lumOff val="50000"/>
                  </a:schemeClr>
                </a:solidFill>
              </a:rPr>
              <a:t>Kunnen in een groep functioneren (+/- 14 leerlingen)</a:t>
            </a:r>
          </a:p>
          <a:p>
            <a:endParaRPr lang="nl-NL" dirty="0">
              <a:solidFill>
                <a:schemeClr val="tx1">
                  <a:lumMod val="50000"/>
                  <a:lumOff val="50000"/>
                </a:schemeClr>
              </a:solidFill>
            </a:endParaRPr>
          </a:p>
          <a:p>
            <a:endParaRPr lang="nl-NL" dirty="0">
              <a:solidFill>
                <a:schemeClr val="tx1">
                  <a:lumMod val="50000"/>
                  <a:lumOff val="50000"/>
                </a:schemeClr>
              </a:solidFill>
            </a:endParaRPr>
          </a:p>
          <a:p>
            <a:endParaRPr lang="nl-NL" dirty="0">
              <a:solidFill>
                <a:schemeClr val="tx1">
                  <a:lumMod val="50000"/>
                  <a:lumOff val="50000"/>
                </a:schemeClr>
              </a:solidFill>
            </a:endParaRPr>
          </a:p>
          <a:p>
            <a:endParaRPr lang="nl-NL" dirty="0">
              <a:solidFill>
                <a:schemeClr val="tx1">
                  <a:lumMod val="50000"/>
                  <a:lumOff val="50000"/>
                </a:schemeClr>
              </a:solidFill>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20449" t="7586" r="6738" b="25608"/>
          <a:stretch/>
        </p:blipFill>
        <p:spPr>
          <a:xfrm>
            <a:off x="7855958" y="3807503"/>
            <a:ext cx="3988782" cy="2440897"/>
          </a:xfrm>
          <a:prstGeom prst="rect">
            <a:avLst/>
          </a:prstGeom>
        </p:spPr>
      </p:pic>
    </p:spTree>
    <p:extLst>
      <p:ext uri="{BB962C8B-B14F-4D97-AF65-F5344CB8AC3E}">
        <p14:creationId xmlns:p14="http://schemas.microsoft.com/office/powerpoint/2010/main" val="24080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Personeel op de Sterrenkijker</a:t>
            </a:r>
          </a:p>
        </p:txBody>
      </p:sp>
      <p:sp>
        <p:nvSpPr>
          <p:cNvPr id="3" name="Tijdelijke aanduiding voor inhoud 2"/>
          <p:cNvSpPr>
            <a:spLocks noGrp="1"/>
          </p:cNvSpPr>
          <p:nvPr>
            <p:ph idx="1"/>
          </p:nvPr>
        </p:nvSpPr>
        <p:spPr>
          <a:xfrm>
            <a:off x="677334" y="1416908"/>
            <a:ext cx="8596668" cy="5132173"/>
          </a:xfrm>
        </p:spPr>
        <p:txBody>
          <a:bodyPr>
            <a:normAutofit fontScale="70000" lnSpcReduction="20000"/>
          </a:bodyPr>
          <a:lstStyle/>
          <a:p>
            <a:r>
              <a:rPr lang="nl-NL" dirty="0">
                <a:solidFill>
                  <a:schemeClr val="bg1">
                    <a:lumMod val="50000"/>
                  </a:schemeClr>
                </a:solidFill>
              </a:rPr>
              <a:t>Op de Sterrenkijker streven we naar maximaal 14 leerlingen in een klas. </a:t>
            </a:r>
            <a:br>
              <a:rPr lang="nl-NL" dirty="0">
                <a:solidFill>
                  <a:schemeClr val="bg1">
                    <a:lumMod val="50000"/>
                  </a:schemeClr>
                </a:solidFill>
              </a:rPr>
            </a:br>
            <a:endParaRPr lang="nl-NL" dirty="0">
              <a:solidFill>
                <a:schemeClr val="bg1">
                  <a:lumMod val="50000"/>
                </a:schemeClr>
              </a:solidFill>
            </a:endParaRPr>
          </a:p>
          <a:p>
            <a:r>
              <a:rPr lang="nl-NL" dirty="0">
                <a:solidFill>
                  <a:schemeClr val="bg1">
                    <a:lumMod val="50000"/>
                  </a:schemeClr>
                </a:solidFill>
              </a:rPr>
              <a:t>Leerkracht</a:t>
            </a:r>
          </a:p>
          <a:p>
            <a:r>
              <a:rPr lang="nl-NL" dirty="0">
                <a:solidFill>
                  <a:schemeClr val="bg1">
                    <a:lumMod val="50000"/>
                  </a:schemeClr>
                </a:solidFill>
              </a:rPr>
              <a:t>Leerkrachtondersteuner / assistent</a:t>
            </a:r>
          </a:p>
          <a:p>
            <a:r>
              <a:rPr lang="nl-NL" dirty="0">
                <a:solidFill>
                  <a:schemeClr val="bg1">
                    <a:lumMod val="50000"/>
                  </a:schemeClr>
                </a:solidFill>
              </a:rPr>
              <a:t>Leerkrachtcoach </a:t>
            </a:r>
          </a:p>
          <a:p>
            <a:r>
              <a:rPr lang="nl-NL" dirty="0">
                <a:solidFill>
                  <a:schemeClr val="bg1">
                    <a:lumMod val="50000"/>
                  </a:schemeClr>
                </a:solidFill>
              </a:rPr>
              <a:t>Vakdocent bewegingsonderwijs</a:t>
            </a:r>
          </a:p>
          <a:p>
            <a:r>
              <a:rPr lang="nl-NL" dirty="0">
                <a:solidFill>
                  <a:schemeClr val="bg1">
                    <a:lumMod val="50000"/>
                  </a:schemeClr>
                </a:solidFill>
              </a:rPr>
              <a:t>Vakdocent judo (in Oss)</a:t>
            </a:r>
          </a:p>
          <a:p>
            <a:r>
              <a:rPr lang="nl-NL" dirty="0">
                <a:solidFill>
                  <a:schemeClr val="bg1">
                    <a:lumMod val="50000"/>
                  </a:schemeClr>
                </a:solidFill>
              </a:rPr>
              <a:t>Vakdocent handvaardigheid </a:t>
            </a:r>
          </a:p>
          <a:p>
            <a:r>
              <a:rPr lang="nl-NL" dirty="0">
                <a:solidFill>
                  <a:schemeClr val="bg1">
                    <a:lumMod val="50000"/>
                  </a:schemeClr>
                </a:solidFill>
              </a:rPr>
              <a:t>Trainer Rots &amp; Water</a:t>
            </a:r>
          </a:p>
          <a:p>
            <a:r>
              <a:rPr lang="nl-NL" dirty="0">
                <a:solidFill>
                  <a:schemeClr val="bg1">
                    <a:lumMod val="50000"/>
                  </a:schemeClr>
                </a:solidFill>
              </a:rPr>
              <a:t>Achterwacht </a:t>
            </a:r>
          </a:p>
          <a:p>
            <a:r>
              <a:rPr lang="nl-NL" dirty="0">
                <a:solidFill>
                  <a:schemeClr val="bg1">
                    <a:lumMod val="50000"/>
                  </a:schemeClr>
                </a:solidFill>
              </a:rPr>
              <a:t>Logopediste</a:t>
            </a:r>
          </a:p>
          <a:p>
            <a:r>
              <a:rPr lang="nl-NL" dirty="0">
                <a:solidFill>
                  <a:schemeClr val="bg1">
                    <a:lumMod val="50000"/>
                  </a:schemeClr>
                </a:solidFill>
              </a:rPr>
              <a:t>Intern begeleider</a:t>
            </a:r>
          </a:p>
          <a:p>
            <a:r>
              <a:rPr lang="nl-NL" dirty="0">
                <a:solidFill>
                  <a:schemeClr val="bg1">
                    <a:lumMod val="50000"/>
                  </a:schemeClr>
                </a:solidFill>
              </a:rPr>
              <a:t>Schoolmaatschappelijk werker</a:t>
            </a:r>
          </a:p>
          <a:p>
            <a:r>
              <a:rPr lang="nl-NL" dirty="0">
                <a:solidFill>
                  <a:schemeClr val="bg1">
                    <a:lumMod val="50000"/>
                  </a:schemeClr>
                </a:solidFill>
              </a:rPr>
              <a:t>Gedragswetenschapper</a:t>
            </a:r>
          </a:p>
          <a:p>
            <a:r>
              <a:rPr lang="nl-NL" dirty="0">
                <a:solidFill>
                  <a:schemeClr val="bg1">
                    <a:lumMod val="50000"/>
                  </a:schemeClr>
                </a:solidFill>
              </a:rPr>
              <a:t>Locatieleider</a:t>
            </a:r>
          </a:p>
          <a:p>
            <a:r>
              <a:rPr lang="nl-NL" dirty="0" err="1">
                <a:solidFill>
                  <a:schemeClr val="bg1">
                    <a:lumMod val="50000"/>
                  </a:schemeClr>
                </a:solidFill>
              </a:rPr>
              <a:t>Bovenschools</a:t>
            </a:r>
            <a:r>
              <a:rPr lang="nl-NL" dirty="0">
                <a:solidFill>
                  <a:schemeClr val="bg1">
                    <a:lumMod val="50000"/>
                  </a:schemeClr>
                </a:solidFill>
              </a:rPr>
              <a:t> directeur</a:t>
            </a:r>
          </a:p>
          <a:p>
            <a:endParaRPr lang="nl-NL" dirty="0">
              <a:solidFill>
                <a:schemeClr val="bg1">
                  <a:lumMod val="50000"/>
                </a:schemeClr>
              </a:solidFill>
            </a:endParaRPr>
          </a:p>
          <a:p>
            <a:r>
              <a:rPr lang="nl-NL" dirty="0">
                <a:solidFill>
                  <a:schemeClr val="bg1">
                    <a:lumMod val="50000"/>
                  </a:schemeClr>
                </a:solidFill>
              </a:rPr>
              <a:t>Extern in de school: Kinderoefentherapie </a:t>
            </a:r>
          </a:p>
        </p:txBody>
      </p:sp>
      <p:pic>
        <p:nvPicPr>
          <p:cNvPr id="1026" name="Picture 2" descr="Samenloop voor hoop team “de kracht van samen” - Home | Facebook">
            <a:extLst>
              <a:ext uri="{FF2B5EF4-FFF2-40B4-BE49-F238E27FC236}">
                <a16:creationId xmlns:a16="http://schemas.microsoft.com/office/drawing/2014/main" id="{1FAFD435-F410-4569-9737-6D2ACDD48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330" y="2473378"/>
            <a:ext cx="3544444" cy="354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9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7"/>
          </a:xfrm>
        </p:spPr>
        <p:txBody>
          <a:bodyPr/>
          <a:lstStyle/>
          <a:p>
            <a:r>
              <a:rPr lang="nl-NL" dirty="0">
                <a:solidFill>
                  <a:srgbClr val="FFC000"/>
                </a:solidFill>
              </a:rPr>
              <a:t>Wat bieden wij? </a:t>
            </a:r>
          </a:p>
        </p:txBody>
      </p:sp>
      <p:sp>
        <p:nvSpPr>
          <p:cNvPr id="3" name="Tijdelijke aanduiding voor inhoud 2"/>
          <p:cNvSpPr>
            <a:spLocks noGrp="1"/>
          </p:cNvSpPr>
          <p:nvPr>
            <p:ph idx="1"/>
          </p:nvPr>
        </p:nvSpPr>
        <p:spPr>
          <a:xfrm>
            <a:off x="677334" y="1397726"/>
            <a:ext cx="8993888" cy="5027787"/>
          </a:xfrm>
        </p:spPr>
        <p:txBody>
          <a:bodyPr>
            <a:normAutofit/>
          </a:bodyPr>
          <a:lstStyle/>
          <a:p>
            <a:r>
              <a:rPr lang="nl-NL" dirty="0">
                <a:solidFill>
                  <a:schemeClr val="tx1">
                    <a:lumMod val="50000"/>
                    <a:lumOff val="50000"/>
                  </a:schemeClr>
                </a:solidFill>
              </a:rPr>
              <a:t>De onderwijsomgeving zorgvuldig afstemmen op de mogelijkheden en behoeften van het kind.</a:t>
            </a:r>
          </a:p>
          <a:p>
            <a:r>
              <a:rPr lang="nl-NL" dirty="0">
                <a:solidFill>
                  <a:schemeClr val="tx1">
                    <a:lumMod val="50000"/>
                    <a:lumOff val="50000"/>
                  </a:schemeClr>
                </a:solidFill>
              </a:rPr>
              <a:t>Kinderen leren omgaan met hun problemen. Door leerlingen te accepteren zoals ze zijn en ze intensief te begeleiden. </a:t>
            </a:r>
          </a:p>
          <a:p>
            <a:r>
              <a:rPr lang="nl-NL" dirty="0">
                <a:solidFill>
                  <a:schemeClr val="tx1">
                    <a:lumMod val="50000"/>
                    <a:lumOff val="50000"/>
                  </a:schemeClr>
                </a:solidFill>
              </a:rPr>
              <a:t>Grenzen stellen. Kinderen met gedragsproblemen kunnen heel erg boos worden. Het is aan ons het kind te ‘stoppen’, al dan niet in een time-out buiten de klas.</a:t>
            </a:r>
          </a:p>
          <a:p>
            <a:r>
              <a:rPr lang="nl-NL" dirty="0">
                <a:solidFill>
                  <a:schemeClr val="tx1">
                    <a:lumMod val="50000"/>
                    <a:lumOff val="50000"/>
                  </a:schemeClr>
                </a:solidFill>
              </a:rPr>
              <a:t>Een veilige leeromgeving. Kinderen voelen zich veilig als ze mogen zijn wie ze zijn, als ze merken dat ze meetellen en als het duidelijk is wat er wel en niet van ze wordt verwacht. </a:t>
            </a:r>
          </a:p>
          <a:p>
            <a:endParaRPr lang="nl-NL" dirty="0">
              <a:solidFill>
                <a:schemeClr val="tx1">
                  <a:lumMod val="50000"/>
                  <a:lumOff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3822" y="4195315"/>
            <a:ext cx="3271535" cy="2453651"/>
          </a:xfrm>
          <a:prstGeom prst="rect">
            <a:avLst/>
          </a:prstGeom>
        </p:spPr>
      </p:pic>
    </p:spTree>
    <p:extLst>
      <p:ext uri="{BB962C8B-B14F-4D97-AF65-F5344CB8AC3E}">
        <p14:creationId xmlns:p14="http://schemas.microsoft.com/office/powerpoint/2010/main" val="64627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7"/>
          </a:xfrm>
        </p:spPr>
        <p:txBody>
          <a:bodyPr/>
          <a:lstStyle/>
          <a:p>
            <a:r>
              <a:rPr lang="nl-NL" dirty="0">
                <a:solidFill>
                  <a:srgbClr val="FFC000"/>
                </a:solidFill>
              </a:rPr>
              <a:t>Wat is onze aanpak?</a:t>
            </a:r>
          </a:p>
        </p:txBody>
      </p:sp>
      <p:sp>
        <p:nvSpPr>
          <p:cNvPr id="3" name="Tijdelijke aanduiding voor inhoud 2"/>
          <p:cNvSpPr>
            <a:spLocks noGrp="1"/>
          </p:cNvSpPr>
          <p:nvPr>
            <p:ph idx="1"/>
          </p:nvPr>
        </p:nvSpPr>
        <p:spPr>
          <a:xfrm>
            <a:off x="677334" y="1397726"/>
            <a:ext cx="8993888" cy="5027787"/>
          </a:xfrm>
        </p:spPr>
        <p:txBody>
          <a:bodyPr>
            <a:normAutofit fontScale="92500" lnSpcReduction="10000"/>
          </a:bodyPr>
          <a:lstStyle/>
          <a:p>
            <a:pPr marL="0" indent="0">
              <a:buNone/>
            </a:pPr>
            <a:r>
              <a:rPr lang="nl-NL" dirty="0">
                <a:solidFill>
                  <a:schemeClr val="tx1">
                    <a:lumMod val="50000"/>
                    <a:lumOff val="50000"/>
                  </a:schemeClr>
                </a:solidFill>
              </a:rPr>
              <a:t>Onze leerlingen hebben een (leer)-omgeving nodig die overzichtelijk is, duidelijkheid biedt en structuur heeft. Wij bieden ze:</a:t>
            </a:r>
          </a:p>
          <a:p>
            <a:r>
              <a:rPr lang="nl-NL" dirty="0">
                <a:solidFill>
                  <a:schemeClr val="tx1">
                    <a:lumMod val="50000"/>
                    <a:lumOff val="50000"/>
                  </a:schemeClr>
                </a:solidFill>
              </a:rPr>
              <a:t>Een voorspelbaar lesprogramma</a:t>
            </a:r>
          </a:p>
          <a:p>
            <a:r>
              <a:rPr lang="nl-NL" dirty="0">
                <a:solidFill>
                  <a:schemeClr val="tx1">
                    <a:lumMod val="50000"/>
                    <a:lumOff val="50000"/>
                  </a:schemeClr>
                </a:solidFill>
              </a:rPr>
              <a:t>Een directe en sturende onderwijsomgeving (doe dit, doe het zo, etc.)</a:t>
            </a:r>
          </a:p>
          <a:p>
            <a:r>
              <a:rPr lang="nl-NL" dirty="0">
                <a:solidFill>
                  <a:schemeClr val="tx1">
                    <a:lumMod val="50000"/>
                    <a:lumOff val="50000"/>
                  </a:schemeClr>
                </a:solidFill>
              </a:rPr>
              <a:t>Erkenning en herkenning, ondersteuning en begrip</a:t>
            </a:r>
          </a:p>
          <a:p>
            <a:r>
              <a:rPr lang="nl-NL" dirty="0">
                <a:solidFill>
                  <a:schemeClr val="tx1">
                    <a:lumMod val="50000"/>
                    <a:lumOff val="50000"/>
                  </a:schemeClr>
                </a:solidFill>
              </a:rPr>
              <a:t>Veel structuur:</a:t>
            </a:r>
          </a:p>
          <a:p>
            <a:pPr lvl="1"/>
            <a:r>
              <a:rPr lang="nl-NL" dirty="0">
                <a:solidFill>
                  <a:schemeClr val="tx1">
                    <a:lumMod val="50000"/>
                    <a:lumOff val="50000"/>
                  </a:schemeClr>
                </a:solidFill>
              </a:rPr>
              <a:t>In tijd (dagindeling, volgorde van lessen, aansturen van werktempo)</a:t>
            </a:r>
          </a:p>
          <a:p>
            <a:pPr lvl="1"/>
            <a:r>
              <a:rPr lang="nl-NL" dirty="0">
                <a:solidFill>
                  <a:schemeClr val="tx1">
                    <a:lumMod val="50000"/>
                    <a:lumOff val="50000"/>
                  </a:schemeClr>
                </a:solidFill>
              </a:rPr>
              <a:t>In ruimte (eigen werkplek, activiteiten op een vaste plek)</a:t>
            </a:r>
          </a:p>
          <a:p>
            <a:pPr lvl="1"/>
            <a:r>
              <a:rPr lang="nl-NL" dirty="0">
                <a:solidFill>
                  <a:schemeClr val="tx1">
                    <a:lumMod val="50000"/>
                    <a:lumOff val="50000"/>
                  </a:schemeClr>
                </a:solidFill>
              </a:rPr>
              <a:t>In regels/afspraken</a:t>
            </a:r>
          </a:p>
          <a:p>
            <a:pPr lvl="1"/>
            <a:r>
              <a:rPr lang="nl-NL" dirty="0">
                <a:solidFill>
                  <a:schemeClr val="tx1">
                    <a:lumMod val="50000"/>
                    <a:lumOff val="50000"/>
                  </a:schemeClr>
                </a:solidFill>
              </a:rPr>
              <a:t>In opvoedingsomgeving (vriendelijk, voorspelbaar, consequent, begrensd, neutraal)</a:t>
            </a:r>
          </a:p>
          <a:p>
            <a:endParaRPr lang="nl-NL" dirty="0">
              <a:solidFill>
                <a:schemeClr val="tx1">
                  <a:lumMod val="50000"/>
                  <a:lumOff val="50000"/>
                </a:schemeClr>
              </a:solidFill>
            </a:endParaRPr>
          </a:p>
          <a:p>
            <a:r>
              <a:rPr lang="nl-NL" dirty="0">
                <a:solidFill>
                  <a:schemeClr val="tx1">
                    <a:lumMod val="50000"/>
                    <a:lumOff val="50000"/>
                  </a:schemeClr>
                </a:solidFill>
              </a:rPr>
              <a:t>Naast deze aanpak, die alle leerlingen krijgen, bekijken we ook specifiek wat elk kind nodig heeft. Ieder kind heeft een plan op maat.</a:t>
            </a:r>
            <a:br>
              <a:rPr lang="nl-NL" dirty="0">
                <a:solidFill>
                  <a:schemeClr val="tx1">
                    <a:lumMod val="50000"/>
                    <a:lumOff val="50000"/>
                  </a:schemeClr>
                </a:solidFill>
              </a:rPr>
            </a:br>
            <a:r>
              <a:rPr lang="nl-NL" dirty="0">
                <a:solidFill>
                  <a:schemeClr val="tx1">
                    <a:lumMod val="50000"/>
                    <a:lumOff val="50000"/>
                  </a:schemeClr>
                </a:solidFill>
              </a:rPr>
              <a:t>Er zijn specifieke aanpakken voor kinderen met ASS, ADHD, dyslexie, taal- en of spraakproblemen, ODD, reactieve hechtingsstoornis, Gilles de la Tourette, depressieve gevoelens en faalangst.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137" y="1741320"/>
            <a:ext cx="2422709" cy="3635197"/>
          </a:xfrm>
          <a:prstGeom prst="rect">
            <a:avLst/>
          </a:prstGeom>
        </p:spPr>
      </p:pic>
    </p:spTree>
    <p:extLst>
      <p:ext uri="{BB962C8B-B14F-4D97-AF65-F5344CB8AC3E}">
        <p14:creationId xmlns:p14="http://schemas.microsoft.com/office/powerpoint/2010/main" val="405032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7"/>
          </a:xfrm>
        </p:spPr>
        <p:txBody>
          <a:bodyPr/>
          <a:lstStyle/>
          <a:p>
            <a:r>
              <a:rPr lang="nl-NL" dirty="0">
                <a:solidFill>
                  <a:srgbClr val="FFC000"/>
                </a:solidFill>
              </a:rPr>
              <a:t>           De grondwet</a:t>
            </a:r>
          </a:p>
        </p:txBody>
      </p:sp>
      <p:sp>
        <p:nvSpPr>
          <p:cNvPr id="3" name="Tijdelijke aanduiding voor inhoud 2"/>
          <p:cNvSpPr>
            <a:spLocks noGrp="1"/>
          </p:cNvSpPr>
          <p:nvPr>
            <p:ph idx="1"/>
          </p:nvPr>
        </p:nvSpPr>
        <p:spPr>
          <a:xfrm>
            <a:off x="677334" y="1397727"/>
            <a:ext cx="8596668" cy="4643636"/>
          </a:xfrm>
        </p:spPr>
        <p:txBody>
          <a:bodyPr/>
          <a:lstStyle/>
          <a:p>
            <a:pPr marL="0" indent="0">
              <a:buNone/>
            </a:pPr>
            <a:r>
              <a:rPr lang="nl-NL" dirty="0">
                <a:solidFill>
                  <a:schemeClr val="tx1">
                    <a:lumMod val="50000"/>
                    <a:lumOff val="50000"/>
                  </a:schemeClr>
                </a:solidFill>
              </a:rPr>
              <a:t>4 kernwaarden, die samen het woord </a:t>
            </a:r>
            <a:r>
              <a:rPr lang="nl-NL" dirty="0">
                <a:solidFill>
                  <a:srgbClr val="FFC000"/>
                </a:solidFill>
              </a:rPr>
              <a:t>STER</a:t>
            </a:r>
            <a:r>
              <a:rPr lang="nl-NL" dirty="0">
                <a:solidFill>
                  <a:schemeClr val="tx1">
                    <a:lumMod val="50000"/>
                    <a:lumOff val="50000"/>
                  </a:schemeClr>
                </a:solidFill>
              </a:rPr>
              <a:t> vormen:</a:t>
            </a:r>
          </a:p>
          <a:p>
            <a:pPr marL="0" indent="0">
              <a:buNone/>
            </a:pPr>
            <a:endParaRPr lang="nl-NL" dirty="0">
              <a:solidFill>
                <a:schemeClr val="tx1">
                  <a:lumMod val="50000"/>
                  <a:lumOff val="50000"/>
                </a:schemeClr>
              </a:solidFill>
            </a:endParaRPr>
          </a:p>
          <a:p>
            <a:r>
              <a:rPr lang="nl-NL" b="1" dirty="0">
                <a:solidFill>
                  <a:srgbClr val="FFC000"/>
                </a:solidFill>
              </a:rPr>
              <a:t>S</a:t>
            </a:r>
            <a:r>
              <a:rPr lang="nl-NL" dirty="0">
                <a:solidFill>
                  <a:schemeClr val="tx1">
                    <a:lumMod val="50000"/>
                    <a:lumOff val="50000"/>
                  </a:schemeClr>
                </a:solidFill>
              </a:rPr>
              <a:t>amen</a:t>
            </a:r>
          </a:p>
          <a:p>
            <a:pPr lvl="1"/>
            <a:r>
              <a:rPr lang="nl-NL" dirty="0">
                <a:solidFill>
                  <a:schemeClr val="tx1">
                    <a:lumMod val="50000"/>
                    <a:lumOff val="50000"/>
                  </a:schemeClr>
                </a:solidFill>
              </a:rPr>
              <a:t>We zorgen samen voor een fijne sfeer, iedere dag weer.</a:t>
            </a:r>
          </a:p>
          <a:p>
            <a:r>
              <a:rPr lang="nl-NL" b="1" dirty="0">
                <a:solidFill>
                  <a:srgbClr val="FFC000"/>
                </a:solidFill>
              </a:rPr>
              <a:t>T</a:t>
            </a:r>
            <a:r>
              <a:rPr lang="nl-NL" dirty="0">
                <a:solidFill>
                  <a:schemeClr val="tx1">
                    <a:lumMod val="50000"/>
                    <a:lumOff val="50000"/>
                  </a:schemeClr>
                </a:solidFill>
              </a:rPr>
              <a:t>aal</a:t>
            </a:r>
          </a:p>
          <a:p>
            <a:pPr lvl="1"/>
            <a:r>
              <a:rPr lang="nl-NL" dirty="0">
                <a:solidFill>
                  <a:schemeClr val="tx1">
                    <a:lumMod val="50000"/>
                    <a:lumOff val="50000"/>
                  </a:schemeClr>
                </a:solidFill>
              </a:rPr>
              <a:t>We spreken allemaal, dezelfde vreedzame taal.</a:t>
            </a:r>
          </a:p>
          <a:p>
            <a:r>
              <a:rPr lang="nl-NL" b="1" dirty="0">
                <a:solidFill>
                  <a:srgbClr val="FFC000"/>
                </a:solidFill>
              </a:rPr>
              <a:t>E</a:t>
            </a:r>
            <a:r>
              <a:rPr lang="nl-NL" dirty="0">
                <a:solidFill>
                  <a:schemeClr val="tx1">
                    <a:lumMod val="50000"/>
                    <a:lumOff val="50000"/>
                  </a:schemeClr>
                </a:solidFill>
              </a:rPr>
              <a:t>igenheid</a:t>
            </a:r>
          </a:p>
          <a:p>
            <a:pPr lvl="1"/>
            <a:r>
              <a:rPr lang="nl-NL" dirty="0">
                <a:solidFill>
                  <a:schemeClr val="tx1">
                    <a:lumMod val="50000"/>
                    <a:lumOff val="50000"/>
                  </a:schemeClr>
                </a:solidFill>
              </a:rPr>
              <a:t>Iedereen hier, is mooi op zijn eigen manier.</a:t>
            </a:r>
          </a:p>
          <a:p>
            <a:r>
              <a:rPr lang="nl-NL" b="1" dirty="0">
                <a:solidFill>
                  <a:srgbClr val="FFC000"/>
                </a:solidFill>
              </a:rPr>
              <a:t>R</a:t>
            </a:r>
            <a:r>
              <a:rPr lang="nl-NL" dirty="0">
                <a:solidFill>
                  <a:schemeClr val="tx1">
                    <a:lumMod val="50000"/>
                    <a:lumOff val="50000"/>
                  </a:schemeClr>
                </a:solidFill>
              </a:rPr>
              <a:t>espect</a:t>
            </a:r>
          </a:p>
          <a:p>
            <a:pPr lvl="1"/>
            <a:r>
              <a:rPr lang="nl-NL" dirty="0">
                <a:solidFill>
                  <a:schemeClr val="tx1">
                    <a:lumMod val="50000"/>
                    <a:lumOff val="50000"/>
                  </a:schemeClr>
                </a:solidFill>
              </a:rPr>
              <a:t>Naar groot en klein zullen we respectvol zijn.</a:t>
            </a:r>
          </a:p>
        </p:txBody>
      </p:sp>
      <p:pic>
        <p:nvPicPr>
          <p:cNvPr id="4" name="Afbeelding 3" descr="https://www.devreedzame.school/images/dvs/deelnemers_domein_2.0/afbeeldingen/logoos/logo_De_Vreedzame_School.jpg"/>
          <p:cNvPicPr/>
          <p:nvPr/>
        </p:nvPicPr>
        <p:blipFill rotWithShape="1">
          <a:blip r:embed="rId2" cstate="print">
            <a:extLst>
              <a:ext uri="{28A0092B-C50C-407E-A947-70E740481C1C}">
                <a14:useLocalDpi xmlns:a14="http://schemas.microsoft.com/office/drawing/2010/main" val="0"/>
              </a:ext>
            </a:extLst>
          </a:blip>
          <a:srcRect t="9172" b="12531"/>
          <a:stretch/>
        </p:blipFill>
        <p:spPr bwMode="auto">
          <a:xfrm>
            <a:off x="845986" y="233092"/>
            <a:ext cx="1125370" cy="1164635"/>
          </a:xfrm>
          <a:prstGeom prst="rect">
            <a:avLst/>
          </a:prstGeom>
          <a:noFill/>
          <a:ln>
            <a:noFill/>
          </a:ln>
          <a:extLst>
            <a:ext uri="{53640926-AAD7-44D8-BBD7-CCE9431645EC}">
              <a14:shadowObscured xmlns:a14="http://schemas.microsoft.com/office/drawing/2010/main"/>
            </a:ext>
          </a:extLst>
        </p:spPr>
      </p:pic>
      <p:pic>
        <p:nvPicPr>
          <p:cNvPr id="5" name="Afbeelding 4"/>
          <p:cNvPicPr/>
          <p:nvPr/>
        </p:nvPicPr>
        <p:blipFill rotWithShape="1">
          <a:blip r:embed="rId3"/>
          <a:srcRect l="55301" t="23693" r="22319" b="10003"/>
          <a:stretch/>
        </p:blipFill>
        <p:spPr bwMode="auto">
          <a:xfrm>
            <a:off x="6708046" y="329512"/>
            <a:ext cx="3267556" cy="60177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75647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68D392811FB45A398E3F2033467E6" ma:contentTypeVersion="17" ma:contentTypeDescription="Een nieuw document maken." ma:contentTypeScope="" ma:versionID="0726e76722540a6c8018c9ff65c64d6e">
  <xsd:schema xmlns:xsd="http://www.w3.org/2001/XMLSchema" xmlns:xs="http://www.w3.org/2001/XMLSchema" xmlns:p="http://schemas.microsoft.com/office/2006/metadata/properties" xmlns:ns2="fb8cc68d-3f3a-4f94-a1d7-317e70cf36ed" xmlns:ns3="4d31df24-df33-45f6-b40d-2b620bb020d1" targetNamespace="http://schemas.microsoft.com/office/2006/metadata/properties" ma:root="true" ma:fieldsID="41172e0e7167c9dd9b4338ecdb9d2311" ns2:_="" ns3:_="">
    <xsd:import namespace="fb8cc68d-3f3a-4f94-a1d7-317e70cf36ed"/>
    <xsd:import namespace="4d31df24-df33-45f6-b40d-2b620bb020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cc68d-3f3a-4f94-a1d7-317e70cf3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4665c18-ad63-41c5-86fe-420d67b9c1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31df24-df33-45f6-b40d-2b620bb020d1"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fc62a89-e44b-4a51-bae3-ffe1096eb125}" ma:internalName="TaxCatchAll" ma:showField="CatchAllData" ma:web="4d31df24-df33-45f6-b40d-2b620bb020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1A58C4-23C0-436A-8793-156622ED3F3E}"/>
</file>

<file path=customXml/itemProps2.xml><?xml version="1.0" encoding="utf-8"?>
<ds:datastoreItem xmlns:ds="http://schemas.openxmlformats.org/officeDocument/2006/customXml" ds:itemID="{5C0D1712-0805-4C15-AE9D-A74AEF8FE38B}"/>
</file>

<file path=docProps/app.xml><?xml version="1.0" encoding="utf-8"?>
<Properties xmlns="http://schemas.openxmlformats.org/officeDocument/2006/extended-properties" xmlns:vt="http://schemas.openxmlformats.org/officeDocument/2006/docPropsVTypes">
  <Template>Facet</Template>
  <TotalTime>1324</TotalTime>
  <Words>1086</Words>
  <Application>Microsoft Office PowerPoint</Application>
  <PresentationFormat>Breedbeeld</PresentationFormat>
  <Paragraphs>130</Paragraphs>
  <Slides>16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Trebuchet MS</vt:lpstr>
      <vt:lpstr>Wingdings 3</vt:lpstr>
      <vt:lpstr>Facet</vt:lpstr>
      <vt:lpstr>PowerPoint-presentatie</vt:lpstr>
      <vt:lpstr>Inhoudsopgave</vt:lpstr>
      <vt:lpstr>Wat voor school is de Sterrenkijker?</vt:lpstr>
      <vt:lpstr>Missie</vt:lpstr>
      <vt:lpstr>Doelgroep</vt:lpstr>
      <vt:lpstr>Personeel op de Sterrenkijker</vt:lpstr>
      <vt:lpstr>Wat bieden wij? </vt:lpstr>
      <vt:lpstr>Wat is onze aanpak?</vt:lpstr>
      <vt:lpstr>           De grondwet</vt:lpstr>
      <vt:lpstr>Groepsvorming op de Sterrenkijker</vt:lpstr>
      <vt:lpstr>ABCD-Model</vt:lpstr>
      <vt:lpstr>Begrenzen gedrag</vt:lpstr>
      <vt:lpstr>Instroommomenten</vt:lpstr>
      <vt:lpstr>Aanmeldprocedure</vt:lpstr>
      <vt:lpstr>Partners</vt:lpstr>
      <vt:lpstr>Vragen en opmerkingen</vt:lpstr>
    </vt:vector>
  </TitlesOfParts>
  <Company>Sonnewijser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Personeelsvergadering Lastig &amp; Belangrijk gedrag</dc:title>
  <dc:creator>René Willemse</dc:creator>
  <cp:lastModifiedBy>Jessica Vlastuin</cp:lastModifiedBy>
  <cp:revision>112</cp:revision>
  <cp:lastPrinted>2022-11-08T07:21:34Z</cp:lastPrinted>
  <dcterms:created xsi:type="dcterms:W3CDTF">2021-06-09T06:41:31Z</dcterms:created>
  <dcterms:modified xsi:type="dcterms:W3CDTF">2023-06-16T11:14:50Z</dcterms:modified>
</cp:coreProperties>
</file>